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66" r:id="rId4"/>
    <p:sldId id="258" r:id="rId5"/>
    <p:sldId id="260" r:id="rId6"/>
    <p:sldId id="261" r:id="rId7"/>
    <p:sldId id="262" r:id="rId8"/>
    <p:sldId id="263" r:id="rId9"/>
    <p:sldId id="259" r:id="rId10"/>
    <p:sldId id="264" r:id="rId11"/>
    <p:sldId id="265"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1A0ED5-0DA5-0E4E-9FF9-5C5285D0276E}" v="2327" dt="2025-04-26T17:33:44.6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10"/>
    <p:restoredTop sz="94750"/>
  </p:normalViewPr>
  <p:slideViewPr>
    <p:cSldViewPr snapToGrid="0">
      <p:cViewPr varScale="1">
        <p:scale>
          <a:sx n="109" d="100"/>
          <a:sy n="109" d="100"/>
        </p:scale>
        <p:origin x="200"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C33065-1A66-47EA-B869-C99BA1F496C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DA1DA46-D019-4CFA-A364-B6FAB9F31D61}">
      <dgm:prSet/>
      <dgm:spPr/>
      <dgm:t>
        <a:bodyPr/>
        <a:lstStyle/>
        <a:p>
          <a:pPr>
            <a:lnSpc>
              <a:spcPct val="100000"/>
            </a:lnSpc>
          </a:pPr>
          <a:r>
            <a:rPr lang="es-ES" dirty="0"/>
            <a:t>TREE usa Microsoft </a:t>
          </a:r>
          <a:r>
            <a:rPr lang="es-ES" dirty="0" err="1"/>
            <a:t>Sql</a:t>
          </a:r>
          <a:r>
            <a:rPr lang="es-ES" dirty="0"/>
            <a:t> Server(al igual que a3ERP) como base de datos</a:t>
          </a:r>
          <a:endParaRPr lang="en-US" dirty="0"/>
        </a:p>
      </dgm:t>
    </dgm:pt>
    <dgm:pt modelId="{99F4D9E1-ED46-49FC-A656-72C2511E8911}" type="parTrans" cxnId="{44D6D578-D572-4004-8A87-4677897DC22D}">
      <dgm:prSet/>
      <dgm:spPr/>
      <dgm:t>
        <a:bodyPr/>
        <a:lstStyle/>
        <a:p>
          <a:endParaRPr lang="en-US"/>
        </a:p>
      </dgm:t>
    </dgm:pt>
    <dgm:pt modelId="{8FD6F9BD-511F-4536-B795-0488000F4F72}" type="sibTrans" cxnId="{44D6D578-D572-4004-8A87-4677897DC22D}">
      <dgm:prSet/>
      <dgm:spPr/>
      <dgm:t>
        <a:bodyPr/>
        <a:lstStyle/>
        <a:p>
          <a:endParaRPr lang="en-US"/>
        </a:p>
      </dgm:t>
    </dgm:pt>
    <dgm:pt modelId="{D666DC45-58F9-42DE-BB23-D53346A9513A}">
      <dgm:prSet/>
      <dgm:spPr/>
      <dgm:t>
        <a:bodyPr/>
        <a:lstStyle/>
        <a:p>
          <a:pPr>
            <a:lnSpc>
              <a:spcPct val="100000"/>
            </a:lnSpc>
          </a:pPr>
          <a:r>
            <a:rPr lang="es-ES"/>
            <a:t>SQL Server es accesible desde aplicaciones externas, por ejemplo para migraciones o informes personalizados. Filosofía de DATO UNICO.</a:t>
          </a:r>
          <a:endParaRPr lang="en-US"/>
        </a:p>
      </dgm:t>
    </dgm:pt>
    <dgm:pt modelId="{FCD97FBA-C4BD-4652-95F4-D0F9EBC38B01}" type="parTrans" cxnId="{C4285643-700A-4509-A4FA-7FBB32763477}">
      <dgm:prSet/>
      <dgm:spPr/>
      <dgm:t>
        <a:bodyPr/>
        <a:lstStyle/>
        <a:p>
          <a:endParaRPr lang="en-US"/>
        </a:p>
      </dgm:t>
    </dgm:pt>
    <dgm:pt modelId="{8C4DD929-ECA9-4765-8BED-114DCC193635}" type="sibTrans" cxnId="{C4285643-700A-4509-A4FA-7FBB32763477}">
      <dgm:prSet/>
      <dgm:spPr/>
      <dgm:t>
        <a:bodyPr/>
        <a:lstStyle/>
        <a:p>
          <a:endParaRPr lang="en-US"/>
        </a:p>
      </dgm:t>
    </dgm:pt>
    <dgm:pt modelId="{D9D8022A-13F6-BE4C-AAE0-6E86FD0C05B4}">
      <dgm:prSet/>
      <dgm:spPr/>
      <dgm:t>
        <a:bodyPr/>
        <a:lstStyle/>
        <a:p>
          <a:pPr>
            <a:lnSpc>
              <a:spcPct val="100000"/>
            </a:lnSpc>
          </a:pPr>
          <a:r>
            <a:rPr lang="es-ES"/>
            <a:t>Las VENTAJAS respecto a usar un archivo por cada obra son muchas, pero principalmente: Facilitar el trabajo en equipo, control de acceso, enlazar con a3ERP y obtener informes multi-obra o multi-empresa.</a:t>
          </a:r>
        </a:p>
      </dgm:t>
    </dgm:pt>
    <dgm:pt modelId="{5CF8D80A-B309-0E48-9C42-DA9A7AA31498}" type="parTrans" cxnId="{DE95B6D8-B7C2-2F49-9072-E2A09FB82F0F}">
      <dgm:prSet/>
      <dgm:spPr/>
      <dgm:t>
        <a:bodyPr/>
        <a:lstStyle/>
        <a:p>
          <a:endParaRPr lang="es-ES"/>
        </a:p>
      </dgm:t>
    </dgm:pt>
    <dgm:pt modelId="{276FFB86-F556-854B-BE46-EF7806BF40D8}" type="sibTrans" cxnId="{DE95B6D8-B7C2-2F49-9072-E2A09FB82F0F}">
      <dgm:prSet/>
      <dgm:spPr/>
      <dgm:t>
        <a:bodyPr/>
        <a:lstStyle/>
        <a:p>
          <a:endParaRPr lang="es-ES"/>
        </a:p>
      </dgm:t>
    </dgm:pt>
    <dgm:pt modelId="{DBE51634-94AD-4D41-83BC-04554B2ABE6F}" type="pres">
      <dgm:prSet presAssocID="{87C33065-1A66-47EA-B869-C99BA1F496C6}" presName="root" presStyleCnt="0">
        <dgm:presLayoutVars>
          <dgm:dir/>
          <dgm:resizeHandles val="exact"/>
        </dgm:presLayoutVars>
      </dgm:prSet>
      <dgm:spPr/>
    </dgm:pt>
    <dgm:pt modelId="{559B313D-F9C1-41DA-A255-05DA6A763DF5}" type="pres">
      <dgm:prSet presAssocID="{5DA1DA46-D019-4CFA-A364-B6FAB9F31D61}" presName="compNode" presStyleCnt="0"/>
      <dgm:spPr/>
    </dgm:pt>
    <dgm:pt modelId="{9CEC9E97-2331-4F73-88C4-D5EB17356E1D}" type="pres">
      <dgm:prSet presAssocID="{5DA1DA46-D019-4CFA-A364-B6FAB9F31D61}" presName="bgRect" presStyleLbl="bgShp" presStyleIdx="0" presStyleCnt="3"/>
      <dgm:spPr/>
    </dgm:pt>
    <dgm:pt modelId="{F31BB2A1-70C2-4D5D-8FD6-827ECDA756E5}" type="pres">
      <dgm:prSet presAssocID="{5DA1DA46-D019-4CFA-A364-B6FAB9F31D6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se de datos"/>
        </a:ext>
      </dgm:extLst>
    </dgm:pt>
    <dgm:pt modelId="{B3F68FAA-6270-4A7E-8D0D-465F79CE544A}" type="pres">
      <dgm:prSet presAssocID="{5DA1DA46-D019-4CFA-A364-B6FAB9F31D61}" presName="spaceRect" presStyleCnt="0"/>
      <dgm:spPr/>
    </dgm:pt>
    <dgm:pt modelId="{6E9BD878-3A10-4378-BE7C-188BDA99A4D5}" type="pres">
      <dgm:prSet presAssocID="{5DA1DA46-D019-4CFA-A364-B6FAB9F31D61}" presName="parTx" presStyleLbl="revTx" presStyleIdx="0" presStyleCnt="3">
        <dgm:presLayoutVars>
          <dgm:chMax val="0"/>
          <dgm:chPref val="0"/>
        </dgm:presLayoutVars>
      </dgm:prSet>
      <dgm:spPr/>
    </dgm:pt>
    <dgm:pt modelId="{71A022A3-6FC3-48C1-B8F1-FC52EE5FBBEB}" type="pres">
      <dgm:prSet presAssocID="{8FD6F9BD-511F-4536-B795-0488000F4F72}" presName="sibTrans" presStyleCnt="0"/>
      <dgm:spPr/>
    </dgm:pt>
    <dgm:pt modelId="{8921C03B-9B47-455E-8E37-CC3EF573B450}" type="pres">
      <dgm:prSet presAssocID="{D666DC45-58F9-42DE-BB23-D53346A9513A}" presName="compNode" presStyleCnt="0"/>
      <dgm:spPr/>
    </dgm:pt>
    <dgm:pt modelId="{EBF012B4-353D-41EE-B11D-FAABDD379631}" type="pres">
      <dgm:prSet presAssocID="{D666DC45-58F9-42DE-BB23-D53346A9513A}" presName="bgRect" presStyleLbl="bgShp" presStyleIdx="1" presStyleCnt="3"/>
      <dgm:spPr/>
    </dgm:pt>
    <dgm:pt modelId="{E6815A63-0F33-48E5-BE86-1200E6AAF275}" type="pres">
      <dgm:prSet presAssocID="{D666DC45-58F9-42DE-BB23-D53346A9513A}"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lecha circular con relleno sólido"/>
        </a:ext>
      </dgm:extLst>
    </dgm:pt>
    <dgm:pt modelId="{569BE107-75D5-4568-9CF7-30A510879417}" type="pres">
      <dgm:prSet presAssocID="{D666DC45-58F9-42DE-BB23-D53346A9513A}" presName="spaceRect" presStyleCnt="0"/>
      <dgm:spPr/>
    </dgm:pt>
    <dgm:pt modelId="{9EEB584A-9165-49D3-B908-378D2069EA3C}" type="pres">
      <dgm:prSet presAssocID="{D666DC45-58F9-42DE-BB23-D53346A9513A}" presName="parTx" presStyleLbl="revTx" presStyleIdx="1" presStyleCnt="3">
        <dgm:presLayoutVars>
          <dgm:chMax val="0"/>
          <dgm:chPref val="0"/>
        </dgm:presLayoutVars>
      </dgm:prSet>
      <dgm:spPr/>
    </dgm:pt>
    <dgm:pt modelId="{B5A62916-6F51-7F4A-AE28-1BEC70B0BD01}" type="pres">
      <dgm:prSet presAssocID="{8C4DD929-ECA9-4765-8BED-114DCC193635}" presName="sibTrans" presStyleCnt="0"/>
      <dgm:spPr/>
    </dgm:pt>
    <dgm:pt modelId="{B20082A0-E4EF-2C45-ADDF-C54F15412744}" type="pres">
      <dgm:prSet presAssocID="{D9D8022A-13F6-BE4C-AAE0-6E86FD0C05B4}" presName="compNode" presStyleCnt="0"/>
      <dgm:spPr/>
    </dgm:pt>
    <dgm:pt modelId="{5C391D4D-B4DF-D14F-87C9-AC7651EA1B52}" type="pres">
      <dgm:prSet presAssocID="{D9D8022A-13F6-BE4C-AAE0-6E86FD0C05B4}" presName="bgRect" presStyleLbl="bgShp" presStyleIdx="2" presStyleCnt="3"/>
      <dgm:spPr/>
    </dgm:pt>
    <dgm:pt modelId="{9886346C-E0F1-E544-9E32-2E45B1E78F1A}" type="pres">
      <dgm:prSet presAssocID="{D9D8022A-13F6-BE4C-AAE0-6E86FD0C05B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cklist"/>
        </a:ext>
      </dgm:extLst>
    </dgm:pt>
    <dgm:pt modelId="{AFB089A2-7EA3-1D45-837C-70C39C4D0296}" type="pres">
      <dgm:prSet presAssocID="{D9D8022A-13F6-BE4C-AAE0-6E86FD0C05B4}" presName="spaceRect" presStyleCnt="0"/>
      <dgm:spPr/>
    </dgm:pt>
    <dgm:pt modelId="{F2A9E3B2-C276-0C44-AB7C-3DFA3517CF1B}" type="pres">
      <dgm:prSet presAssocID="{D9D8022A-13F6-BE4C-AAE0-6E86FD0C05B4}" presName="parTx" presStyleLbl="revTx" presStyleIdx="2" presStyleCnt="3">
        <dgm:presLayoutVars>
          <dgm:chMax val="0"/>
          <dgm:chPref val="0"/>
        </dgm:presLayoutVars>
      </dgm:prSet>
      <dgm:spPr/>
    </dgm:pt>
  </dgm:ptLst>
  <dgm:cxnLst>
    <dgm:cxn modelId="{107DA902-2335-4811-8EBF-008898D6138A}" type="presOf" srcId="{5DA1DA46-D019-4CFA-A364-B6FAB9F31D61}" destId="{6E9BD878-3A10-4378-BE7C-188BDA99A4D5}" srcOrd="0" destOrd="0" presId="urn:microsoft.com/office/officeart/2018/2/layout/IconVerticalSolidList"/>
    <dgm:cxn modelId="{FEC25E1C-CE8E-4FAF-83DC-8610DBBBE8A0}" type="presOf" srcId="{D666DC45-58F9-42DE-BB23-D53346A9513A}" destId="{9EEB584A-9165-49D3-B908-378D2069EA3C}" srcOrd="0" destOrd="0" presId="urn:microsoft.com/office/officeart/2018/2/layout/IconVerticalSolidList"/>
    <dgm:cxn modelId="{C4285643-700A-4509-A4FA-7FBB32763477}" srcId="{87C33065-1A66-47EA-B869-C99BA1F496C6}" destId="{D666DC45-58F9-42DE-BB23-D53346A9513A}" srcOrd="1" destOrd="0" parTransId="{FCD97FBA-C4BD-4652-95F4-D0F9EBC38B01}" sibTransId="{8C4DD929-ECA9-4765-8BED-114DCC193635}"/>
    <dgm:cxn modelId="{D5368174-00F0-4F52-A34C-E4D2E17AE66C}" type="presOf" srcId="{87C33065-1A66-47EA-B869-C99BA1F496C6}" destId="{DBE51634-94AD-4D41-83BC-04554B2ABE6F}" srcOrd="0" destOrd="0" presId="urn:microsoft.com/office/officeart/2018/2/layout/IconVerticalSolidList"/>
    <dgm:cxn modelId="{44D6D578-D572-4004-8A87-4677897DC22D}" srcId="{87C33065-1A66-47EA-B869-C99BA1F496C6}" destId="{5DA1DA46-D019-4CFA-A364-B6FAB9F31D61}" srcOrd="0" destOrd="0" parTransId="{99F4D9E1-ED46-49FC-A656-72C2511E8911}" sibTransId="{8FD6F9BD-511F-4536-B795-0488000F4F72}"/>
    <dgm:cxn modelId="{37192F7C-55A4-0E4E-B77F-4BFC025F21CF}" type="presOf" srcId="{D9D8022A-13F6-BE4C-AAE0-6E86FD0C05B4}" destId="{F2A9E3B2-C276-0C44-AB7C-3DFA3517CF1B}" srcOrd="0" destOrd="0" presId="urn:microsoft.com/office/officeart/2018/2/layout/IconVerticalSolidList"/>
    <dgm:cxn modelId="{DE95B6D8-B7C2-2F49-9072-E2A09FB82F0F}" srcId="{87C33065-1A66-47EA-B869-C99BA1F496C6}" destId="{D9D8022A-13F6-BE4C-AAE0-6E86FD0C05B4}" srcOrd="2" destOrd="0" parTransId="{5CF8D80A-B309-0E48-9C42-DA9A7AA31498}" sibTransId="{276FFB86-F556-854B-BE46-EF7806BF40D8}"/>
    <dgm:cxn modelId="{3A14ACB7-C22B-492F-97E3-03221C750E43}" type="presParOf" srcId="{DBE51634-94AD-4D41-83BC-04554B2ABE6F}" destId="{559B313D-F9C1-41DA-A255-05DA6A763DF5}" srcOrd="0" destOrd="0" presId="urn:microsoft.com/office/officeart/2018/2/layout/IconVerticalSolidList"/>
    <dgm:cxn modelId="{B3780BA8-4361-45AA-BCB7-852E6A13BC29}" type="presParOf" srcId="{559B313D-F9C1-41DA-A255-05DA6A763DF5}" destId="{9CEC9E97-2331-4F73-88C4-D5EB17356E1D}" srcOrd="0" destOrd="0" presId="urn:microsoft.com/office/officeart/2018/2/layout/IconVerticalSolidList"/>
    <dgm:cxn modelId="{FD8580CB-CDB7-4978-9E41-5AB4A7284468}" type="presParOf" srcId="{559B313D-F9C1-41DA-A255-05DA6A763DF5}" destId="{F31BB2A1-70C2-4D5D-8FD6-827ECDA756E5}" srcOrd="1" destOrd="0" presId="urn:microsoft.com/office/officeart/2018/2/layout/IconVerticalSolidList"/>
    <dgm:cxn modelId="{7837DEE5-C28A-4D61-ADAB-948798DFA5C2}" type="presParOf" srcId="{559B313D-F9C1-41DA-A255-05DA6A763DF5}" destId="{B3F68FAA-6270-4A7E-8D0D-465F79CE544A}" srcOrd="2" destOrd="0" presId="urn:microsoft.com/office/officeart/2018/2/layout/IconVerticalSolidList"/>
    <dgm:cxn modelId="{605CE21B-9C27-4720-93D7-BAB814B12FE3}" type="presParOf" srcId="{559B313D-F9C1-41DA-A255-05DA6A763DF5}" destId="{6E9BD878-3A10-4378-BE7C-188BDA99A4D5}" srcOrd="3" destOrd="0" presId="urn:microsoft.com/office/officeart/2018/2/layout/IconVerticalSolidList"/>
    <dgm:cxn modelId="{73AD80B1-68FB-4692-97F1-D836FBE157A4}" type="presParOf" srcId="{DBE51634-94AD-4D41-83BC-04554B2ABE6F}" destId="{71A022A3-6FC3-48C1-B8F1-FC52EE5FBBEB}" srcOrd="1" destOrd="0" presId="urn:microsoft.com/office/officeart/2018/2/layout/IconVerticalSolidList"/>
    <dgm:cxn modelId="{3C7DB7A3-8843-42D1-9995-15B9559697CF}" type="presParOf" srcId="{DBE51634-94AD-4D41-83BC-04554B2ABE6F}" destId="{8921C03B-9B47-455E-8E37-CC3EF573B450}" srcOrd="2" destOrd="0" presId="urn:microsoft.com/office/officeart/2018/2/layout/IconVerticalSolidList"/>
    <dgm:cxn modelId="{761A4FC5-F475-4C85-8DEE-00B9D0D5D6F1}" type="presParOf" srcId="{8921C03B-9B47-455E-8E37-CC3EF573B450}" destId="{EBF012B4-353D-41EE-B11D-FAABDD379631}" srcOrd="0" destOrd="0" presId="urn:microsoft.com/office/officeart/2018/2/layout/IconVerticalSolidList"/>
    <dgm:cxn modelId="{E02543E1-58D2-494F-97B3-0A8671391F84}" type="presParOf" srcId="{8921C03B-9B47-455E-8E37-CC3EF573B450}" destId="{E6815A63-0F33-48E5-BE86-1200E6AAF275}" srcOrd="1" destOrd="0" presId="urn:microsoft.com/office/officeart/2018/2/layout/IconVerticalSolidList"/>
    <dgm:cxn modelId="{DF859E56-9D0E-4445-A304-C0E1AB13EEA2}" type="presParOf" srcId="{8921C03B-9B47-455E-8E37-CC3EF573B450}" destId="{569BE107-75D5-4568-9CF7-30A510879417}" srcOrd="2" destOrd="0" presId="urn:microsoft.com/office/officeart/2018/2/layout/IconVerticalSolidList"/>
    <dgm:cxn modelId="{22A337B4-EBE7-4768-BF2B-CFD7B6F4663E}" type="presParOf" srcId="{8921C03B-9B47-455E-8E37-CC3EF573B450}" destId="{9EEB584A-9165-49D3-B908-378D2069EA3C}" srcOrd="3" destOrd="0" presId="urn:microsoft.com/office/officeart/2018/2/layout/IconVerticalSolidList"/>
    <dgm:cxn modelId="{DFB4DC1D-F0C2-3A46-A8E1-5052C9492E64}" type="presParOf" srcId="{DBE51634-94AD-4D41-83BC-04554B2ABE6F}" destId="{B5A62916-6F51-7F4A-AE28-1BEC70B0BD01}" srcOrd="3" destOrd="0" presId="urn:microsoft.com/office/officeart/2018/2/layout/IconVerticalSolidList"/>
    <dgm:cxn modelId="{6E52E3DA-696C-3C4A-80EE-F7F3930319EA}" type="presParOf" srcId="{DBE51634-94AD-4D41-83BC-04554B2ABE6F}" destId="{B20082A0-E4EF-2C45-ADDF-C54F15412744}" srcOrd="4" destOrd="0" presId="urn:microsoft.com/office/officeart/2018/2/layout/IconVerticalSolidList"/>
    <dgm:cxn modelId="{4A85657E-1881-C547-B0FD-DCC1600A2C84}" type="presParOf" srcId="{B20082A0-E4EF-2C45-ADDF-C54F15412744}" destId="{5C391D4D-B4DF-D14F-87C9-AC7651EA1B52}" srcOrd="0" destOrd="0" presId="urn:microsoft.com/office/officeart/2018/2/layout/IconVerticalSolidList"/>
    <dgm:cxn modelId="{3CC4F1B5-DEED-5D4B-B992-ACBE459DCF55}" type="presParOf" srcId="{B20082A0-E4EF-2C45-ADDF-C54F15412744}" destId="{9886346C-E0F1-E544-9E32-2E45B1E78F1A}" srcOrd="1" destOrd="0" presId="urn:microsoft.com/office/officeart/2018/2/layout/IconVerticalSolidList"/>
    <dgm:cxn modelId="{B2F80E46-5DED-E64F-A190-4A7E1CEA5A87}" type="presParOf" srcId="{B20082A0-E4EF-2C45-ADDF-C54F15412744}" destId="{AFB089A2-7EA3-1D45-837C-70C39C4D0296}" srcOrd="2" destOrd="0" presId="urn:microsoft.com/office/officeart/2018/2/layout/IconVerticalSolidList"/>
    <dgm:cxn modelId="{C4C6D458-3E64-E84C-86C9-75C94DAB40E1}" type="presParOf" srcId="{B20082A0-E4EF-2C45-ADDF-C54F15412744}" destId="{F2A9E3B2-C276-0C44-AB7C-3DFA3517CF1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AED3FE-CDFB-4CC6-A9C1-34063049E502}"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CB05B028-B78A-4B9E-B5DD-C287DC2871F9}">
      <dgm:prSet custT="1"/>
      <dgm:spPr/>
      <dgm:t>
        <a:bodyPr/>
        <a:lstStyle/>
        <a:p>
          <a:pPr>
            <a:lnSpc>
              <a:spcPct val="100000"/>
            </a:lnSpc>
            <a:spcAft>
              <a:spcPct val="35000"/>
            </a:spcAft>
            <a:defRPr b="1"/>
          </a:pPr>
          <a:r>
            <a:rPr lang="es-ES" sz="1800" u="none" dirty="0"/>
            <a:t>CONEXIONES</a:t>
          </a:r>
        </a:p>
        <a:p>
          <a:pPr>
            <a:lnSpc>
              <a:spcPct val="100000"/>
            </a:lnSpc>
            <a:spcAft>
              <a:spcPct val="35000"/>
            </a:spcAft>
            <a:defRPr b="1"/>
          </a:pPr>
          <a:endParaRPr lang="es-ES" sz="1400" dirty="0"/>
        </a:p>
        <a:p>
          <a:pPr>
            <a:lnSpc>
              <a:spcPct val="100000"/>
            </a:lnSpc>
            <a:spcAft>
              <a:spcPct val="35000"/>
            </a:spcAft>
            <a:defRPr b="1"/>
          </a:pPr>
          <a:r>
            <a:rPr lang="es-ES" sz="1400" dirty="0"/>
            <a:t>Cada conexión representa una base de datos SQL</a:t>
          </a:r>
        </a:p>
        <a:p>
          <a:pPr>
            <a:lnSpc>
              <a:spcPct val="100000"/>
            </a:lnSpc>
            <a:spcAft>
              <a:spcPct val="35000"/>
            </a:spcAft>
            <a:defRPr b="1"/>
          </a:pPr>
          <a:endParaRPr lang="es-ES" sz="1400" dirty="0"/>
        </a:p>
        <a:p>
          <a:pPr>
            <a:lnSpc>
              <a:spcPct val="100000"/>
            </a:lnSpc>
            <a:spcAft>
              <a:spcPts val="0"/>
            </a:spcAft>
            <a:defRPr b="1"/>
          </a:pPr>
          <a:r>
            <a:rPr lang="en-US" sz="1400" dirty="0"/>
            <a:t>* Modo normal A3:</a:t>
          </a:r>
        </a:p>
        <a:p>
          <a:pPr>
            <a:lnSpc>
              <a:spcPct val="100000"/>
            </a:lnSpc>
            <a:spcAft>
              <a:spcPts val="0"/>
            </a:spcAft>
            <a:defRPr b="1"/>
          </a:pPr>
          <a:r>
            <a:rPr lang="en-US" sz="1400" b="0" dirty="0"/>
            <a:t>1 </a:t>
          </a:r>
          <a:r>
            <a:rPr lang="en-US" sz="1400" b="0" dirty="0" err="1"/>
            <a:t>conexión</a:t>
          </a:r>
          <a:r>
            <a:rPr lang="en-US" sz="1400" b="0" dirty="0"/>
            <a:t> = 1 </a:t>
          </a:r>
          <a:r>
            <a:rPr lang="en-US" sz="1400" b="0" dirty="0" err="1"/>
            <a:t>empresa</a:t>
          </a:r>
          <a:endParaRPr lang="en-US" sz="1400" b="0" dirty="0"/>
        </a:p>
        <a:p>
          <a:pPr>
            <a:lnSpc>
              <a:spcPct val="100000"/>
            </a:lnSpc>
            <a:spcAft>
              <a:spcPts val="0"/>
            </a:spcAft>
            <a:defRPr b="1"/>
          </a:pPr>
          <a:endParaRPr lang="en-US" sz="1400" dirty="0"/>
        </a:p>
        <a:p>
          <a:pPr>
            <a:lnSpc>
              <a:spcPct val="100000"/>
            </a:lnSpc>
            <a:spcAft>
              <a:spcPts val="0"/>
            </a:spcAft>
            <a:defRPr b="1"/>
          </a:pPr>
          <a:r>
            <a:rPr lang="en-US" sz="1400" dirty="0"/>
            <a:t>* Modo Multi-</a:t>
          </a:r>
          <a:r>
            <a:rPr lang="en-US" sz="1400" dirty="0" err="1"/>
            <a:t>empresa</a:t>
          </a:r>
          <a:r>
            <a:rPr lang="en-US" sz="1400" dirty="0"/>
            <a:t>:</a:t>
          </a:r>
        </a:p>
        <a:p>
          <a:pPr>
            <a:lnSpc>
              <a:spcPct val="100000"/>
            </a:lnSpc>
            <a:spcAft>
              <a:spcPts val="0"/>
            </a:spcAft>
            <a:defRPr b="1"/>
          </a:pPr>
          <a:r>
            <a:rPr lang="en-US" sz="1400" b="0" dirty="0"/>
            <a:t>1 </a:t>
          </a:r>
          <a:r>
            <a:rPr lang="en-US" sz="1400" b="0" dirty="0" err="1"/>
            <a:t>conexión</a:t>
          </a:r>
          <a:r>
            <a:rPr lang="en-US" sz="1400" b="0" dirty="0"/>
            <a:t> = N </a:t>
          </a:r>
          <a:r>
            <a:rPr lang="en-US" sz="1400" b="0" dirty="0" err="1"/>
            <a:t>empresas</a:t>
          </a:r>
          <a:endParaRPr lang="en-US" sz="1400" b="0" dirty="0"/>
        </a:p>
        <a:p>
          <a:pPr>
            <a:lnSpc>
              <a:spcPct val="100000"/>
            </a:lnSpc>
            <a:spcAft>
              <a:spcPct val="35000"/>
            </a:spcAft>
            <a:defRPr b="1"/>
          </a:pPr>
          <a:r>
            <a:rPr lang="en-US" sz="1200" b="0" dirty="0"/>
            <a:t>(</a:t>
          </a:r>
          <a:r>
            <a:rPr lang="en-US" sz="1200" b="0" dirty="0" err="1"/>
            <a:t>Compartiendo</a:t>
          </a:r>
          <a:r>
            <a:rPr lang="en-US" sz="1200" b="0" dirty="0"/>
            <a:t> </a:t>
          </a:r>
          <a:r>
            <a:rPr lang="en-US" sz="1200" b="0" dirty="0" err="1"/>
            <a:t>clientes</a:t>
          </a:r>
          <a:r>
            <a:rPr lang="en-US" sz="1200" b="0" dirty="0"/>
            <a:t> y </a:t>
          </a:r>
          <a:r>
            <a:rPr lang="en-US" sz="1200" b="0" dirty="0" err="1"/>
            <a:t>proveedores</a:t>
          </a:r>
          <a:r>
            <a:rPr lang="en-US" sz="1200" b="0" dirty="0"/>
            <a:t>)</a:t>
          </a:r>
        </a:p>
        <a:p>
          <a:pPr>
            <a:lnSpc>
              <a:spcPct val="100000"/>
            </a:lnSpc>
            <a:spcAft>
              <a:spcPct val="35000"/>
            </a:spcAft>
            <a:defRPr b="1"/>
          </a:pPr>
          <a:endParaRPr lang="en-US" sz="1400" dirty="0"/>
        </a:p>
        <a:p>
          <a:pPr>
            <a:lnSpc>
              <a:spcPct val="100000"/>
            </a:lnSpc>
            <a:spcAft>
              <a:spcPct val="35000"/>
            </a:spcAft>
            <a:defRPr b="1"/>
          </a:pPr>
          <a:endParaRPr lang="en-US" sz="1400" dirty="0"/>
        </a:p>
      </dgm:t>
    </dgm:pt>
    <dgm:pt modelId="{96FD731E-BE40-4D63-87B8-4B2B8D0915E4}" type="parTrans" cxnId="{848E3716-BC6D-42DB-A78C-A044145BFCD3}">
      <dgm:prSet/>
      <dgm:spPr/>
      <dgm:t>
        <a:bodyPr/>
        <a:lstStyle/>
        <a:p>
          <a:endParaRPr lang="en-US"/>
        </a:p>
      </dgm:t>
    </dgm:pt>
    <dgm:pt modelId="{55EB0AFE-5D77-49B7-9765-7FF1FDBCA3C6}" type="sibTrans" cxnId="{848E3716-BC6D-42DB-A78C-A044145BFCD3}">
      <dgm:prSet/>
      <dgm:spPr/>
      <dgm:t>
        <a:bodyPr/>
        <a:lstStyle/>
        <a:p>
          <a:endParaRPr lang="en-US"/>
        </a:p>
      </dgm:t>
    </dgm:pt>
    <dgm:pt modelId="{6F721FCF-290F-4FF9-9D59-6FBDCAECC0E8}">
      <dgm:prSet custT="1"/>
      <dgm:spPr/>
      <dgm:t>
        <a:bodyPr/>
        <a:lstStyle/>
        <a:p>
          <a:pPr>
            <a:lnSpc>
              <a:spcPct val="100000"/>
            </a:lnSpc>
            <a:defRPr b="1"/>
          </a:pPr>
          <a:r>
            <a:rPr lang="es-ES" sz="1800" u="none" dirty="0"/>
            <a:t>EMPRESAS</a:t>
          </a:r>
        </a:p>
        <a:p>
          <a:pPr>
            <a:lnSpc>
              <a:spcPct val="100000"/>
            </a:lnSpc>
            <a:defRPr b="1"/>
          </a:pPr>
          <a:endParaRPr lang="es-ES" sz="1400" dirty="0"/>
        </a:p>
        <a:p>
          <a:pPr>
            <a:lnSpc>
              <a:spcPct val="100000"/>
            </a:lnSpc>
            <a:defRPr b="1"/>
          </a:pPr>
          <a:r>
            <a:rPr lang="es-ES" sz="1400" dirty="0"/>
            <a:t>Cada empresa se enlaza con una empresa de a3ERP</a:t>
          </a:r>
        </a:p>
        <a:p>
          <a:pPr>
            <a:lnSpc>
              <a:spcPct val="100000"/>
            </a:lnSpc>
            <a:defRPr b="1"/>
          </a:pPr>
          <a:endParaRPr lang="es-ES" sz="1400" dirty="0"/>
        </a:p>
        <a:p>
          <a:pPr>
            <a:lnSpc>
              <a:spcPct val="100000"/>
            </a:lnSpc>
            <a:defRPr b="1"/>
          </a:pPr>
          <a:endParaRPr lang="es-ES" sz="1400" dirty="0"/>
        </a:p>
        <a:p>
          <a:pPr>
            <a:lnSpc>
              <a:spcPct val="100000"/>
            </a:lnSpc>
            <a:defRPr b="1"/>
          </a:pPr>
          <a:r>
            <a:rPr lang="es-ES" sz="1800" dirty="0"/>
            <a:t>DELEGACIONES</a:t>
          </a:r>
          <a:r>
            <a:rPr lang="es-ES" sz="1400" dirty="0"/>
            <a:t> </a:t>
          </a:r>
        </a:p>
        <a:p>
          <a:pPr>
            <a:lnSpc>
              <a:spcPct val="100000"/>
            </a:lnSpc>
            <a:defRPr b="1"/>
          </a:pPr>
          <a:r>
            <a:rPr lang="es-ES" sz="1400" b="0" dirty="0"/>
            <a:t>Podemos dividir la empresa en varias delegaciones</a:t>
          </a:r>
        </a:p>
        <a:p>
          <a:pPr>
            <a:lnSpc>
              <a:spcPct val="100000"/>
            </a:lnSpc>
            <a:defRPr b="1"/>
          </a:pPr>
          <a:endParaRPr lang="es-ES" sz="1400" dirty="0"/>
        </a:p>
        <a:p>
          <a:pPr>
            <a:lnSpc>
              <a:spcPct val="100000"/>
            </a:lnSpc>
            <a:defRPr b="1"/>
          </a:pPr>
          <a:endParaRPr lang="es-ES" sz="1400" dirty="0"/>
        </a:p>
        <a:p>
          <a:pPr>
            <a:lnSpc>
              <a:spcPct val="100000"/>
            </a:lnSpc>
            <a:defRPr b="1"/>
          </a:pPr>
          <a:r>
            <a:rPr lang="es-ES" sz="1800" dirty="0"/>
            <a:t>GRUPOS DE OBRAS</a:t>
          </a:r>
        </a:p>
        <a:p>
          <a:pPr>
            <a:lnSpc>
              <a:spcPct val="100000"/>
            </a:lnSpc>
            <a:defRPr b="1"/>
          </a:pPr>
          <a:r>
            <a:rPr lang="es-ES" sz="1400" b="0" dirty="0"/>
            <a:t>En construcción es habitual agrupar varias obras por jefes de grupo</a:t>
          </a:r>
        </a:p>
        <a:p>
          <a:pPr marL="0" lvl="0" defTabSz="800100">
            <a:lnSpc>
              <a:spcPct val="100000"/>
            </a:lnSpc>
            <a:spcBef>
              <a:spcPct val="0"/>
            </a:spcBef>
            <a:spcAft>
              <a:spcPct val="35000"/>
            </a:spcAft>
            <a:buNone/>
            <a:defRPr b="1"/>
          </a:pPr>
          <a:endParaRPr lang="en-US" sz="1400" dirty="0"/>
        </a:p>
      </dgm:t>
    </dgm:pt>
    <dgm:pt modelId="{9244CBBB-7D7F-4980-877B-B4F4B9C6F313}" type="parTrans" cxnId="{F62DA5E9-69BD-4205-B88E-00813706DB26}">
      <dgm:prSet/>
      <dgm:spPr/>
      <dgm:t>
        <a:bodyPr/>
        <a:lstStyle/>
        <a:p>
          <a:endParaRPr lang="en-US"/>
        </a:p>
      </dgm:t>
    </dgm:pt>
    <dgm:pt modelId="{61A8B6DB-22D7-4A89-B91B-16CE8F85402C}" type="sibTrans" cxnId="{F62DA5E9-69BD-4205-B88E-00813706DB26}">
      <dgm:prSet/>
      <dgm:spPr/>
      <dgm:t>
        <a:bodyPr/>
        <a:lstStyle/>
        <a:p>
          <a:endParaRPr lang="en-US"/>
        </a:p>
      </dgm:t>
    </dgm:pt>
    <dgm:pt modelId="{0D29F0AB-2A5A-3C49-8088-88EDCC5917BE}">
      <dgm:prSet custT="1"/>
      <dgm:spPr/>
      <dgm:t>
        <a:bodyPr/>
        <a:lstStyle/>
        <a:p>
          <a:pPr>
            <a:lnSpc>
              <a:spcPct val="100000"/>
            </a:lnSpc>
            <a:defRPr b="1"/>
          </a:pPr>
          <a:r>
            <a:rPr lang="es-ES" sz="1800" u="none" dirty="0"/>
            <a:t>CAPITULOS</a:t>
          </a:r>
        </a:p>
        <a:p>
          <a:pPr>
            <a:lnSpc>
              <a:spcPct val="100000"/>
            </a:lnSpc>
            <a:defRPr b="1"/>
          </a:pPr>
          <a:r>
            <a:rPr lang="es-ES" sz="1400" b="0" dirty="0"/>
            <a:t>Dividimos cada obra en múltiples niveles:</a:t>
          </a:r>
        </a:p>
        <a:p>
          <a:pPr>
            <a:lnSpc>
              <a:spcPct val="100000"/>
            </a:lnSpc>
            <a:defRPr b="1"/>
          </a:pPr>
          <a:r>
            <a:rPr lang="es-ES" sz="1400" b="0" dirty="0"/>
            <a:t>· Capítulos</a:t>
          </a:r>
        </a:p>
        <a:p>
          <a:pPr>
            <a:lnSpc>
              <a:spcPct val="100000"/>
            </a:lnSpc>
            <a:defRPr b="1"/>
          </a:pPr>
          <a:r>
            <a:rPr lang="es-ES" sz="1400" b="0" dirty="0"/>
            <a:t>· Sub-capítulos</a:t>
          </a:r>
        </a:p>
        <a:p>
          <a:pPr>
            <a:lnSpc>
              <a:spcPct val="100000"/>
            </a:lnSpc>
            <a:defRPr b="1"/>
          </a:pPr>
          <a:r>
            <a:rPr lang="es-ES" sz="1400" b="0" dirty="0"/>
            <a:t>· Apartados</a:t>
          </a:r>
        </a:p>
        <a:p>
          <a:pPr>
            <a:lnSpc>
              <a:spcPct val="100000"/>
            </a:lnSpc>
            <a:defRPr b="1"/>
          </a:pPr>
          <a:r>
            <a:rPr lang="es-ES" sz="1400" b="0" dirty="0"/>
            <a:t>· </a:t>
          </a:r>
          <a:r>
            <a:rPr lang="es-ES" sz="1400" b="0" dirty="0" err="1"/>
            <a:t>Sub-apartados</a:t>
          </a:r>
          <a:endParaRPr lang="es-ES" sz="1400" b="0" dirty="0"/>
        </a:p>
        <a:p>
          <a:pPr>
            <a:lnSpc>
              <a:spcPct val="100000"/>
            </a:lnSpc>
            <a:defRPr b="1"/>
          </a:pPr>
          <a:r>
            <a:rPr lang="es-ES" sz="1400" b="0" dirty="0"/>
            <a:t>· ….</a:t>
          </a:r>
        </a:p>
        <a:p>
          <a:pPr>
            <a:lnSpc>
              <a:spcPct val="100000"/>
            </a:lnSpc>
            <a:defRPr b="1"/>
          </a:pPr>
          <a:endParaRPr lang="es-ES" sz="1400" b="0" dirty="0"/>
        </a:p>
        <a:p>
          <a:pPr>
            <a:lnSpc>
              <a:spcPct val="100000"/>
            </a:lnSpc>
            <a:defRPr b="1"/>
          </a:pPr>
          <a:r>
            <a:rPr lang="es-ES" sz="1800" dirty="0"/>
            <a:t>PARTIDAS</a:t>
          </a:r>
        </a:p>
        <a:p>
          <a:pPr>
            <a:lnSpc>
              <a:spcPct val="100000"/>
            </a:lnSpc>
            <a:defRPr b="1"/>
          </a:pPr>
          <a:r>
            <a:rPr lang="es-ES" sz="1400" b="0" dirty="0"/>
            <a:t>Unidad básica de análisis.</a:t>
          </a:r>
        </a:p>
        <a:p>
          <a:pPr>
            <a:lnSpc>
              <a:spcPct val="100000"/>
            </a:lnSpc>
            <a:defRPr b="1"/>
          </a:pPr>
          <a:r>
            <a:rPr lang="es-ES" sz="1400" b="0" dirty="0"/>
            <a:t>Son los elementos que medimos y certificamos</a:t>
          </a:r>
        </a:p>
        <a:p>
          <a:pPr>
            <a:lnSpc>
              <a:spcPct val="100000"/>
            </a:lnSpc>
            <a:defRPr b="1"/>
          </a:pPr>
          <a:endParaRPr lang="es-ES" sz="1400" b="0" dirty="0"/>
        </a:p>
        <a:p>
          <a:pPr>
            <a:lnSpc>
              <a:spcPct val="100000"/>
            </a:lnSpc>
            <a:defRPr b="1"/>
          </a:pPr>
          <a:r>
            <a:rPr lang="es-ES" sz="1800" b="1" dirty="0"/>
            <a:t>DESCOMPUESTOS</a:t>
          </a:r>
        </a:p>
        <a:p>
          <a:pPr>
            <a:lnSpc>
              <a:spcPct val="100000"/>
            </a:lnSpc>
            <a:defRPr b="1"/>
          </a:pPr>
          <a:r>
            <a:rPr lang="es-ES" sz="1400" b="0" dirty="0"/>
            <a:t>Los precios de las partidas se pueden dividir en unitarios</a:t>
          </a:r>
        </a:p>
        <a:p>
          <a:pPr>
            <a:lnSpc>
              <a:spcPct val="100000"/>
            </a:lnSpc>
            <a:spcAft>
              <a:spcPct val="35000"/>
            </a:spcAft>
            <a:defRPr b="1"/>
          </a:pPr>
          <a:endParaRPr lang="es-ES" sz="2800" dirty="0"/>
        </a:p>
      </dgm:t>
    </dgm:pt>
    <dgm:pt modelId="{C382CD5F-CAF5-A741-AD3A-850EB5458C4A}" type="parTrans" cxnId="{BEE749D3-B893-8044-9C56-7DA2007A6CEB}">
      <dgm:prSet/>
      <dgm:spPr/>
      <dgm:t>
        <a:bodyPr/>
        <a:lstStyle/>
        <a:p>
          <a:endParaRPr lang="es-ES"/>
        </a:p>
      </dgm:t>
    </dgm:pt>
    <dgm:pt modelId="{BB3C65EE-948A-AA41-91E3-EE6A6C43A604}" type="sibTrans" cxnId="{BEE749D3-B893-8044-9C56-7DA2007A6CEB}">
      <dgm:prSet/>
      <dgm:spPr/>
      <dgm:t>
        <a:bodyPr/>
        <a:lstStyle/>
        <a:p>
          <a:endParaRPr lang="es-ES"/>
        </a:p>
      </dgm:t>
    </dgm:pt>
    <dgm:pt modelId="{578FBBD5-D1DD-41CA-A026-78A014B580BA}">
      <dgm:prSet custT="1"/>
      <dgm:spPr/>
      <dgm:t>
        <a:bodyPr/>
        <a:lstStyle/>
        <a:p>
          <a:pPr>
            <a:lnSpc>
              <a:spcPct val="100000"/>
            </a:lnSpc>
            <a:spcAft>
              <a:spcPct val="35000"/>
            </a:spcAft>
            <a:defRPr b="1"/>
          </a:pPr>
          <a:r>
            <a:rPr lang="es-ES" sz="1800" b="1" u="none" dirty="0"/>
            <a:t>OBRAS</a:t>
          </a:r>
        </a:p>
        <a:p>
          <a:pPr>
            <a:lnSpc>
              <a:spcPct val="100000"/>
            </a:lnSpc>
            <a:spcAft>
              <a:spcPct val="35000"/>
            </a:spcAft>
            <a:defRPr b="1"/>
          </a:pPr>
          <a:r>
            <a:rPr lang="es-ES" sz="1400" b="1" dirty="0"/>
            <a:t>Representa una construcción</a:t>
          </a:r>
        </a:p>
        <a:p>
          <a:pPr>
            <a:lnSpc>
              <a:spcPct val="100000"/>
            </a:lnSpc>
            <a:spcAft>
              <a:spcPct val="35000"/>
            </a:spcAft>
            <a:defRPr b="1"/>
          </a:pPr>
          <a:r>
            <a:rPr lang="es-ES" sz="1400" dirty="0"/>
            <a:t>En cada obra gestionamos:</a:t>
          </a:r>
        </a:p>
        <a:p>
          <a:pPr>
            <a:lnSpc>
              <a:spcPct val="100000"/>
            </a:lnSpc>
            <a:spcAft>
              <a:spcPts val="0"/>
            </a:spcAft>
            <a:defRPr b="1"/>
          </a:pPr>
          <a:r>
            <a:rPr lang="es-ES" sz="1400" dirty="0">
              <a:solidFill>
                <a:schemeClr val="accent2"/>
              </a:solidFill>
            </a:rPr>
            <a:t>* Presupuesto</a:t>
          </a:r>
        </a:p>
        <a:p>
          <a:pPr>
            <a:lnSpc>
              <a:spcPct val="100000"/>
            </a:lnSpc>
            <a:spcAft>
              <a:spcPts val="0"/>
            </a:spcAft>
            <a:defRPr b="1"/>
          </a:pPr>
          <a:r>
            <a:rPr lang="es-ES" sz="1400" b="0" dirty="0">
              <a:solidFill>
                <a:schemeClr val="accent2"/>
              </a:solidFill>
            </a:rPr>
            <a:t>      Inicial </a:t>
          </a:r>
        </a:p>
        <a:p>
          <a:pPr>
            <a:lnSpc>
              <a:spcPct val="100000"/>
            </a:lnSpc>
            <a:spcAft>
              <a:spcPts val="0"/>
            </a:spcAft>
            <a:defRPr b="1"/>
          </a:pPr>
          <a:r>
            <a:rPr lang="es-ES" sz="1400" b="0" dirty="0">
              <a:solidFill>
                <a:schemeClr val="accent2"/>
              </a:solidFill>
            </a:rPr>
            <a:t>      Ampliaciones</a:t>
          </a:r>
          <a:endParaRPr lang="en-US" sz="1400" b="0" dirty="0">
            <a:solidFill>
              <a:schemeClr val="accent2"/>
            </a:solidFill>
          </a:endParaRPr>
        </a:p>
        <a:p>
          <a:pPr>
            <a:lnSpc>
              <a:spcPct val="100000"/>
            </a:lnSpc>
            <a:spcAft>
              <a:spcPts val="0"/>
            </a:spcAft>
            <a:defRPr b="1"/>
          </a:pPr>
          <a:r>
            <a:rPr lang="es-ES" sz="1400" dirty="0">
              <a:solidFill>
                <a:srgbClr val="0070C0"/>
              </a:solidFill>
            </a:rPr>
            <a:t>* </a:t>
          </a:r>
          <a:r>
            <a:rPr lang="es-ES" sz="1400" b="1" dirty="0">
              <a:solidFill>
                <a:srgbClr val="0070C0"/>
              </a:solidFill>
            </a:rPr>
            <a:t>Planificación</a:t>
          </a:r>
        </a:p>
        <a:p>
          <a:pPr>
            <a:lnSpc>
              <a:spcPct val="100000"/>
            </a:lnSpc>
            <a:spcAft>
              <a:spcPts val="0"/>
            </a:spcAft>
            <a:defRPr b="1"/>
          </a:pPr>
          <a:r>
            <a:rPr lang="es-ES" sz="1400" b="1" dirty="0">
              <a:solidFill>
                <a:srgbClr val="0070C0"/>
              </a:solidFill>
            </a:rPr>
            <a:t>      </a:t>
          </a:r>
          <a:r>
            <a:rPr lang="es-ES" sz="1400" b="0" dirty="0">
              <a:solidFill>
                <a:srgbClr val="0070C0"/>
              </a:solidFill>
            </a:rPr>
            <a:t>Diagramas de Gantt</a:t>
          </a:r>
          <a:endParaRPr lang="en-US" sz="1400" b="0" dirty="0">
            <a:solidFill>
              <a:srgbClr val="0070C0"/>
            </a:solidFill>
          </a:endParaRPr>
        </a:p>
        <a:p>
          <a:pPr>
            <a:lnSpc>
              <a:spcPct val="100000"/>
            </a:lnSpc>
            <a:spcAft>
              <a:spcPts val="0"/>
            </a:spcAft>
            <a:defRPr b="1"/>
          </a:pPr>
          <a:r>
            <a:rPr lang="es-ES" sz="1400" dirty="0">
              <a:solidFill>
                <a:srgbClr val="00B050"/>
              </a:solidFill>
            </a:rPr>
            <a:t>* </a:t>
          </a:r>
          <a:r>
            <a:rPr lang="es-ES" sz="1400" b="1" dirty="0">
              <a:solidFill>
                <a:srgbClr val="00B050"/>
              </a:solidFill>
            </a:rPr>
            <a:t>Certificaciones</a:t>
          </a:r>
        </a:p>
        <a:p>
          <a:pPr>
            <a:lnSpc>
              <a:spcPct val="100000"/>
            </a:lnSpc>
            <a:spcAft>
              <a:spcPts val="0"/>
            </a:spcAft>
            <a:defRPr b="1"/>
          </a:pPr>
          <a:r>
            <a:rPr lang="es-ES" sz="1400" dirty="0">
              <a:solidFill>
                <a:srgbClr val="00B050"/>
              </a:solidFill>
            </a:rPr>
            <a:t>      </a:t>
          </a:r>
          <a:r>
            <a:rPr lang="es-ES" sz="1400" b="0" dirty="0">
              <a:solidFill>
                <a:srgbClr val="00B050"/>
              </a:solidFill>
            </a:rPr>
            <a:t>Facturación a origen</a:t>
          </a:r>
          <a:endParaRPr lang="en-US" sz="1400" b="0" dirty="0">
            <a:solidFill>
              <a:srgbClr val="00B050"/>
            </a:solidFill>
          </a:endParaRPr>
        </a:p>
        <a:p>
          <a:pPr>
            <a:lnSpc>
              <a:spcPct val="100000"/>
            </a:lnSpc>
            <a:spcAft>
              <a:spcPts val="0"/>
            </a:spcAft>
            <a:defRPr b="1"/>
          </a:pPr>
          <a:r>
            <a:rPr lang="es-ES" sz="1400" dirty="0">
              <a:solidFill>
                <a:srgbClr val="FF0000"/>
              </a:solidFill>
            </a:rPr>
            <a:t>* </a:t>
          </a:r>
          <a:r>
            <a:rPr lang="es-ES" sz="1400" b="1" dirty="0">
              <a:solidFill>
                <a:srgbClr val="FF0000"/>
              </a:solidFill>
            </a:rPr>
            <a:t>Costes</a:t>
          </a:r>
        </a:p>
        <a:p>
          <a:pPr>
            <a:lnSpc>
              <a:spcPct val="100000"/>
            </a:lnSpc>
            <a:spcAft>
              <a:spcPts val="0"/>
            </a:spcAft>
            <a:defRPr b="1"/>
          </a:pPr>
          <a:r>
            <a:rPr lang="es-ES" sz="1400" b="1" dirty="0">
              <a:solidFill>
                <a:srgbClr val="FF0000"/>
              </a:solidFill>
            </a:rPr>
            <a:t>      </a:t>
          </a:r>
          <a:r>
            <a:rPr lang="es-ES" sz="1400" b="0" dirty="0">
              <a:solidFill>
                <a:srgbClr val="FF0000"/>
              </a:solidFill>
            </a:rPr>
            <a:t>Comparativos, adjudicaciones</a:t>
          </a:r>
        </a:p>
        <a:p>
          <a:pPr>
            <a:lnSpc>
              <a:spcPct val="100000"/>
            </a:lnSpc>
            <a:spcAft>
              <a:spcPts val="0"/>
            </a:spcAft>
            <a:defRPr b="1"/>
          </a:pPr>
          <a:r>
            <a:rPr lang="es-ES" sz="1400" b="0" dirty="0">
              <a:solidFill>
                <a:srgbClr val="FF0000"/>
              </a:solidFill>
            </a:rPr>
            <a:t>      Pedidos, Alb, Facturas</a:t>
          </a:r>
        </a:p>
        <a:p>
          <a:pPr>
            <a:lnSpc>
              <a:spcPct val="100000"/>
            </a:lnSpc>
            <a:spcAft>
              <a:spcPts val="0"/>
            </a:spcAft>
            <a:defRPr b="1"/>
          </a:pPr>
          <a:r>
            <a:rPr lang="es-ES" sz="1400" b="0" dirty="0">
              <a:solidFill>
                <a:srgbClr val="FF0000"/>
              </a:solidFill>
            </a:rPr>
            <a:t>      Partes</a:t>
          </a:r>
        </a:p>
        <a:p>
          <a:pPr>
            <a:lnSpc>
              <a:spcPct val="100000"/>
            </a:lnSpc>
            <a:spcAft>
              <a:spcPts val="0"/>
            </a:spcAft>
            <a:defRPr b="1"/>
          </a:pPr>
          <a:r>
            <a:rPr lang="es-ES" sz="1400" b="0" dirty="0">
              <a:solidFill>
                <a:srgbClr val="FF0000"/>
              </a:solidFill>
            </a:rPr>
            <a:t>      Almacén</a:t>
          </a:r>
        </a:p>
        <a:p>
          <a:pPr>
            <a:lnSpc>
              <a:spcPct val="100000"/>
            </a:lnSpc>
            <a:spcAft>
              <a:spcPts val="0"/>
            </a:spcAft>
            <a:defRPr b="1"/>
          </a:pPr>
          <a:r>
            <a:rPr lang="es-ES" sz="1400" b="0" dirty="0">
              <a:solidFill>
                <a:srgbClr val="FF0000"/>
              </a:solidFill>
            </a:rPr>
            <a:t>      Imputaciones</a:t>
          </a:r>
          <a:endParaRPr lang="en-US" sz="1400" b="0" dirty="0">
            <a:solidFill>
              <a:srgbClr val="FF0000"/>
            </a:solidFill>
          </a:endParaRPr>
        </a:p>
      </dgm:t>
    </dgm:pt>
    <dgm:pt modelId="{5A04D952-489A-4003-A0B7-13D7814B4792}" type="sibTrans" cxnId="{43C7C5C0-8404-4E9D-A4EC-6EF8498CEB51}">
      <dgm:prSet/>
      <dgm:spPr/>
      <dgm:t>
        <a:bodyPr/>
        <a:lstStyle/>
        <a:p>
          <a:endParaRPr lang="en-US"/>
        </a:p>
      </dgm:t>
    </dgm:pt>
    <dgm:pt modelId="{85AB82FA-8D74-4FDF-BE44-84A290FCA9F6}" type="parTrans" cxnId="{43C7C5C0-8404-4E9D-A4EC-6EF8498CEB51}">
      <dgm:prSet/>
      <dgm:spPr/>
      <dgm:t>
        <a:bodyPr/>
        <a:lstStyle/>
        <a:p>
          <a:endParaRPr lang="en-US"/>
        </a:p>
      </dgm:t>
    </dgm:pt>
    <dgm:pt modelId="{39B03ACC-685E-45F0-8386-7073C3D5A8E4}" type="pres">
      <dgm:prSet presAssocID="{D7AED3FE-CDFB-4CC6-A9C1-34063049E502}" presName="root" presStyleCnt="0">
        <dgm:presLayoutVars>
          <dgm:dir/>
          <dgm:resizeHandles val="exact"/>
        </dgm:presLayoutVars>
      </dgm:prSet>
      <dgm:spPr/>
    </dgm:pt>
    <dgm:pt modelId="{4D56F9E5-729C-41F7-840E-5BFE5BE390EB}" type="pres">
      <dgm:prSet presAssocID="{CB05B028-B78A-4B9E-B5DD-C287DC2871F9}" presName="compNode" presStyleCnt="0"/>
      <dgm:spPr/>
    </dgm:pt>
    <dgm:pt modelId="{9065C76F-1C4C-45A6-8FC6-707275BF2594}" type="pres">
      <dgm:prSet presAssocID="{CB05B028-B78A-4B9E-B5DD-C287DC2871F9}" presName="iconRect" presStyleLbl="node1" presStyleIdx="0" presStyleCnt="4" custScaleX="71015" custScaleY="74281" custLinFactX="530" custLinFactNeighborX="1000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000" b="-1000"/>
          </a:stretch>
        </a:blipFill>
      </dgm:spPr>
      <dgm:extLst>
        <a:ext uri="{E40237B7-FDA0-4F09-8148-C483321AD2D9}">
          <dgm14:cNvPr xmlns:dgm14="http://schemas.microsoft.com/office/drawing/2010/diagram" id="0" name="" descr="Desconectado con relleno sólido"/>
        </a:ext>
      </dgm:extLst>
    </dgm:pt>
    <dgm:pt modelId="{24C5FF05-356F-4D02-B21B-1A0A84EF8232}" type="pres">
      <dgm:prSet presAssocID="{CB05B028-B78A-4B9E-B5DD-C287DC2871F9}" presName="iconSpace" presStyleCnt="0"/>
      <dgm:spPr/>
    </dgm:pt>
    <dgm:pt modelId="{26938884-97B9-4009-A968-DE998E9C5CBA}" type="pres">
      <dgm:prSet presAssocID="{CB05B028-B78A-4B9E-B5DD-C287DC2871F9}" presName="parTx" presStyleLbl="revTx" presStyleIdx="0" presStyleCnt="8" custScaleX="90539">
        <dgm:presLayoutVars>
          <dgm:chMax val="0"/>
          <dgm:chPref val="0"/>
        </dgm:presLayoutVars>
      </dgm:prSet>
      <dgm:spPr/>
    </dgm:pt>
    <dgm:pt modelId="{B9FF0E44-682F-416E-A88D-D82F56180A37}" type="pres">
      <dgm:prSet presAssocID="{CB05B028-B78A-4B9E-B5DD-C287DC2871F9}" presName="txSpace" presStyleCnt="0"/>
      <dgm:spPr/>
    </dgm:pt>
    <dgm:pt modelId="{AC3D946F-9E62-4451-B552-FE739E17EDAE}" type="pres">
      <dgm:prSet presAssocID="{CB05B028-B78A-4B9E-B5DD-C287DC2871F9}" presName="desTx" presStyleLbl="revTx" presStyleIdx="1" presStyleCnt="8">
        <dgm:presLayoutVars/>
      </dgm:prSet>
      <dgm:spPr/>
    </dgm:pt>
    <dgm:pt modelId="{F24F761D-6B69-4B11-AC50-C8B42E9C13FC}" type="pres">
      <dgm:prSet presAssocID="{55EB0AFE-5D77-49B7-9765-7FF1FDBCA3C6}" presName="sibTrans" presStyleCnt="0"/>
      <dgm:spPr/>
    </dgm:pt>
    <dgm:pt modelId="{7798182C-5069-472C-8087-16169AB8F960}" type="pres">
      <dgm:prSet presAssocID="{6F721FCF-290F-4FF9-9D59-6FBDCAECC0E8}" presName="compNode" presStyleCnt="0"/>
      <dgm:spPr/>
    </dgm:pt>
    <dgm:pt modelId="{6603712B-61FE-4C96-AB18-9F3CFC46AB71}" type="pres">
      <dgm:prSet presAssocID="{6F721FCF-290F-4FF9-9D59-6FBDCAECC0E8}" presName="iconRect" presStyleLbl="node1" presStyleIdx="1" presStyleCnt="4" custScaleX="91546" custScaleY="82857" custLinFactNeighborX="-96865" custLinFactNeighborY="1560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iudad"/>
        </a:ext>
      </dgm:extLst>
    </dgm:pt>
    <dgm:pt modelId="{A1D1D149-E312-4E27-8367-B76E50DCE681}" type="pres">
      <dgm:prSet presAssocID="{6F721FCF-290F-4FF9-9D59-6FBDCAECC0E8}" presName="iconSpace" presStyleCnt="0"/>
      <dgm:spPr/>
    </dgm:pt>
    <dgm:pt modelId="{9611FEF6-FCF5-4606-9A8F-4D5FAF0274A9}" type="pres">
      <dgm:prSet presAssocID="{6F721FCF-290F-4FF9-9D59-6FBDCAECC0E8}" presName="parTx" presStyleLbl="revTx" presStyleIdx="2" presStyleCnt="8" custScaleX="122189" custScaleY="88404" custLinFactNeighborX="-17961" custLinFactNeighborY="-5987">
        <dgm:presLayoutVars>
          <dgm:chMax val="0"/>
          <dgm:chPref val="0"/>
        </dgm:presLayoutVars>
      </dgm:prSet>
      <dgm:spPr/>
    </dgm:pt>
    <dgm:pt modelId="{E10B712C-BF0D-4A4B-A431-A0BFD521A441}" type="pres">
      <dgm:prSet presAssocID="{6F721FCF-290F-4FF9-9D59-6FBDCAECC0E8}" presName="txSpace" presStyleCnt="0"/>
      <dgm:spPr/>
    </dgm:pt>
    <dgm:pt modelId="{BBA5D283-0582-455D-B5EB-5A58099B0DA0}" type="pres">
      <dgm:prSet presAssocID="{6F721FCF-290F-4FF9-9D59-6FBDCAECC0E8}" presName="desTx" presStyleLbl="revTx" presStyleIdx="3" presStyleCnt="8">
        <dgm:presLayoutVars/>
      </dgm:prSet>
      <dgm:spPr/>
    </dgm:pt>
    <dgm:pt modelId="{1816D243-84D5-4F0B-8D79-8427EEA0C45E}" type="pres">
      <dgm:prSet presAssocID="{61A8B6DB-22D7-4A89-B91B-16CE8F85402C}" presName="sibTrans" presStyleCnt="0"/>
      <dgm:spPr/>
    </dgm:pt>
    <dgm:pt modelId="{79F3B769-1EF4-433A-9AC0-97E9BCBF8336}" type="pres">
      <dgm:prSet presAssocID="{578FBBD5-D1DD-41CA-A026-78A014B580BA}" presName="compNode" presStyleCnt="0"/>
      <dgm:spPr/>
    </dgm:pt>
    <dgm:pt modelId="{6197128B-2B20-451F-85A6-4FC99728F788}" type="pres">
      <dgm:prSet presAssocID="{578FBBD5-D1DD-41CA-A026-78A014B580BA}" presName="iconRect" presStyleLbl="node1" presStyleIdx="2" presStyleCnt="4" custLinFactX="-40629" custLinFactNeighborX="-100000" custLinFactNeighborY="-3902"/>
      <dgm:spPr>
        <a:blipFill>
          <a:blip xmlns:r="http://schemas.openxmlformats.org/officeDocument/2006/relationships" r:embed="rId5">
            <a:extLst>
              <a:ext uri="{96DAC541-7B7A-43D3-8B79-37D633B846F1}">
                <asvg:svgBlip xmlns:asvg="http://schemas.microsoft.com/office/drawing/2016/SVG/main" r:embed="rId6"/>
              </a:ext>
            </a:extLst>
          </a:blip>
          <a:srcRect/>
          <a:stretch>
            <a:fillRect t="-3000" b="-3000"/>
          </a:stretch>
        </a:blipFill>
      </dgm:spPr>
      <dgm:extLst>
        <a:ext uri="{E40237B7-FDA0-4F09-8148-C483321AD2D9}">
          <dgm14:cNvPr xmlns:dgm14="http://schemas.microsoft.com/office/drawing/2010/diagram" id="0" name="" descr="Escena de un puente contorno"/>
        </a:ext>
      </dgm:extLst>
    </dgm:pt>
    <dgm:pt modelId="{687E6D20-C460-443F-A1FD-4DFB86AB70FF}" type="pres">
      <dgm:prSet presAssocID="{578FBBD5-D1DD-41CA-A026-78A014B580BA}" presName="iconSpace" presStyleCnt="0"/>
      <dgm:spPr/>
    </dgm:pt>
    <dgm:pt modelId="{29649CAE-D235-4818-92E0-3745BD3EDDB5}" type="pres">
      <dgm:prSet presAssocID="{578FBBD5-D1DD-41CA-A026-78A014B580BA}" presName="parTx" presStyleLbl="revTx" presStyleIdx="4" presStyleCnt="8" custScaleX="114753" custLinFactNeighborX="-28393" custLinFactNeighborY="-1412">
        <dgm:presLayoutVars>
          <dgm:chMax val="0"/>
          <dgm:chPref val="0"/>
        </dgm:presLayoutVars>
      </dgm:prSet>
      <dgm:spPr/>
    </dgm:pt>
    <dgm:pt modelId="{E4540728-0C0A-4F36-BF9C-5487B29A3D7E}" type="pres">
      <dgm:prSet presAssocID="{578FBBD5-D1DD-41CA-A026-78A014B580BA}" presName="txSpace" presStyleCnt="0"/>
      <dgm:spPr/>
    </dgm:pt>
    <dgm:pt modelId="{B7EF04E3-E0B9-40EB-AB3C-9BD8F1479617}" type="pres">
      <dgm:prSet presAssocID="{578FBBD5-D1DD-41CA-A026-78A014B580BA}" presName="desTx" presStyleLbl="revTx" presStyleIdx="5" presStyleCnt="8" custLinFactY="-386749" custLinFactNeighborX="-1226" custLinFactNeighborY="-400000">
        <dgm:presLayoutVars/>
      </dgm:prSet>
      <dgm:spPr/>
    </dgm:pt>
    <dgm:pt modelId="{6AD7B98F-1BDE-154B-977C-8BA21F88E4B7}" type="pres">
      <dgm:prSet presAssocID="{5A04D952-489A-4003-A0B7-13D7814B4792}" presName="sibTrans" presStyleCnt="0"/>
      <dgm:spPr/>
    </dgm:pt>
    <dgm:pt modelId="{266A55D0-DA53-934E-AB67-3F9400A38388}" type="pres">
      <dgm:prSet presAssocID="{0D29F0AB-2A5A-3C49-8088-88EDCC5917BE}" presName="compNode" presStyleCnt="0"/>
      <dgm:spPr/>
    </dgm:pt>
    <dgm:pt modelId="{79D64A09-CFEE-204E-A325-269AF3882BA2}" type="pres">
      <dgm:prSet presAssocID="{0D29F0AB-2A5A-3C49-8088-88EDCC5917BE}" presName="iconRect" presStyleLbl="node1" presStyleIdx="3" presStyleCnt="4" custLinFactNeighborX="-24321" custLinFactNeighborY="10570"/>
      <dgm:spPr>
        <a:blipFill>
          <a:blip xmlns:r="http://schemas.openxmlformats.org/officeDocument/2006/relationships" r:embed="rId7">
            <a:extLst>
              <a:ext uri="{96DAC541-7B7A-43D3-8B79-37D633B846F1}">
                <asvg:svgBlip xmlns:asvg="http://schemas.microsoft.com/office/drawing/2016/SVG/main" r:embed="rId8"/>
              </a:ext>
            </a:extLst>
          </a:blip>
          <a:srcRect/>
          <a:stretch>
            <a:fillRect t="-4000" b="-4000"/>
          </a:stretch>
        </a:blipFill>
      </dgm:spPr>
      <dgm:extLst>
        <a:ext uri="{E40237B7-FDA0-4F09-8148-C483321AD2D9}">
          <dgm14:cNvPr xmlns:dgm14="http://schemas.microsoft.com/office/drawing/2010/diagram" id="0" name="" descr="Jerarquía contorno"/>
        </a:ext>
      </dgm:extLst>
    </dgm:pt>
    <dgm:pt modelId="{55BDC24A-1C4D-7842-80D3-52C64A5D7BBB}" type="pres">
      <dgm:prSet presAssocID="{0D29F0AB-2A5A-3C49-8088-88EDCC5917BE}" presName="iconSpace" presStyleCnt="0"/>
      <dgm:spPr/>
    </dgm:pt>
    <dgm:pt modelId="{E8082539-F36A-774F-88A4-5DE89D111FA5}" type="pres">
      <dgm:prSet presAssocID="{0D29F0AB-2A5A-3C49-8088-88EDCC5917BE}" presName="parTx" presStyleLbl="revTx" presStyleIdx="6" presStyleCnt="8" custLinFactNeighborX="-23223" custLinFactNeighborY="-362">
        <dgm:presLayoutVars>
          <dgm:chMax val="0"/>
          <dgm:chPref val="0"/>
        </dgm:presLayoutVars>
      </dgm:prSet>
      <dgm:spPr/>
    </dgm:pt>
    <dgm:pt modelId="{7A667F6D-F3AD-F449-84DE-7082320153C5}" type="pres">
      <dgm:prSet presAssocID="{0D29F0AB-2A5A-3C49-8088-88EDCC5917BE}" presName="txSpace" presStyleCnt="0"/>
      <dgm:spPr/>
    </dgm:pt>
    <dgm:pt modelId="{2B11B898-FB09-C74D-B6DD-264E751EDD79}" type="pres">
      <dgm:prSet presAssocID="{0D29F0AB-2A5A-3C49-8088-88EDCC5917BE}" presName="desTx" presStyleLbl="revTx" presStyleIdx="7" presStyleCnt="8">
        <dgm:presLayoutVars/>
      </dgm:prSet>
      <dgm:spPr/>
    </dgm:pt>
  </dgm:ptLst>
  <dgm:cxnLst>
    <dgm:cxn modelId="{5632D615-AA24-43AC-9EF3-93ADECC567FB}" type="presOf" srcId="{6F721FCF-290F-4FF9-9D59-6FBDCAECC0E8}" destId="{9611FEF6-FCF5-4606-9A8F-4D5FAF0274A9}" srcOrd="0" destOrd="0" presId="urn:microsoft.com/office/officeart/2018/2/layout/IconLabelDescriptionList"/>
    <dgm:cxn modelId="{848E3716-BC6D-42DB-A78C-A044145BFCD3}" srcId="{D7AED3FE-CDFB-4CC6-A9C1-34063049E502}" destId="{CB05B028-B78A-4B9E-B5DD-C287DC2871F9}" srcOrd="0" destOrd="0" parTransId="{96FD731E-BE40-4D63-87B8-4B2B8D0915E4}" sibTransId="{55EB0AFE-5D77-49B7-9765-7FF1FDBCA3C6}"/>
    <dgm:cxn modelId="{1E991C18-348C-DD4F-ACC5-B9981E50986D}" type="presOf" srcId="{0D29F0AB-2A5A-3C49-8088-88EDCC5917BE}" destId="{E8082539-F36A-774F-88A4-5DE89D111FA5}" srcOrd="0" destOrd="0" presId="urn:microsoft.com/office/officeart/2018/2/layout/IconLabelDescriptionList"/>
    <dgm:cxn modelId="{398D994F-2501-46B8-AB7D-BAA204033D41}" type="presOf" srcId="{578FBBD5-D1DD-41CA-A026-78A014B580BA}" destId="{29649CAE-D235-4818-92E0-3745BD3EDDB5}" srcOrd="0" destOrd="0" presId="urn:microsoft.com/office/officeart/2018/2/layout/IconLabelDescriptionList"/>
    <dgm:cxn modelId="{F7A0959F-313E-4014-BC47-2AF59A31BFBC}" type="presOf" srcId="{CB05B028-B78A-4B9E-B5DD-C287DC2871F9}" destId="{26938884-97B9-4009-A968-DE998E9C5CBA}" srcOrd="0" destOrd="0" presId="urn:microsoft.com/office/officeart/2018/2/layout/IconLabelDescriptionList"/>
    <dgm:cxn modelId="{43C7C5C0-8404-4E9D-A4EC-6EF8498CEB51}" srcId="{D7AED3FE-CDFB-4CC6-A9C1-34063049E502}" destId="{578FBBD5-D1DD-41CA-A026-78A014B580BA}" srcOrd="2" destOrd="0" parTransId="{85AB82FA-8D74-4FDF-BE44-84A290FCA9F6}" sibTransId="{5A04D952-489A-4003-A0B7-13D7814B4792}"/>
    <dgm:cxn modelId="{BEE749D3-B893-8044-9C56-7DA2007A6CEB}" srcId="{D7AED3FE-CDFB-4CC6-A9C1-34063049E502}" destId="{0D29F0AB-2A5A-3C49-8088-88EDCC5917BE}" srcOrd="3" destOrd="0" parTransId="{C382CD5F-CAF5-A741-AD3A-850EB5458C4A}" sibTransId="{BB3C65EE-948A-AA41-91E3-EE6A6C43A604}"/>
    <dgm:cxn modelId="{612D1AE7-DD4F-4A52-9EBE-F6A846D51BEA}" type="presOf" srcId="{D7AED3FE-CDFB-4CC6-A9C1-34063049E502}" destId="{39B03ACC-685E-45F0-8386-7073C3D5A8E4}" srcOrd="0" destOrd="0" presId="urn:microsoft.com/office/officeart/2018/2/layout/IconLabelDescriptionList"/>
    <dgm:cxn modelId="{F62DA5E9-69BD-4205-B88E-00813706DB26}" srcId="{D7AED3FE-CDFB-4CC6-A9C1-34063049E502}" destId="{6F721FCF-290F-4FF9-9D59-6FBDCAECC0E8}" srcOrd="1" destOrd="0" parTransId="{9244CBBB-7D7F-4980-877B-B4F4B9C6F313}" sibTransId="{61A8B6DB-22D7-4A89-B91B-16CE8F85402C}"/>
    <dgm:cxn modelId="{D1D2310B-AB90-424D-AD26-93458277A129}" type="presParOf" srcId="{39B03ACC-685E-45F0-8386-7073C3D5A8E4}" destId="{4D56F9E5-729C-41F7-840E-5BFE5BE390EB}" srcOrd="0" destOrd="0" presId="urn:microsoft.com/office/officeart/2018/2/layout/IconLabelDescriptionList"/>
    <dgm:cxn modelId="{66ED23C1-6A34-45F9-B352-B2DF6147391D}" type="presParOf" srcId="{4D56F9E5-729C-41F7-840E-5BFE5BE390EB}" destId="{9065C76F-1C4C-45A6-8FC6-707275BF2594}" srcOrd="0" destOrd="0" presId="urn:microsoft.com/office/officeart/2018/2/layout/IconLabelDescriptionList"/>
    <dgm:cxn modelId="{58C07B6C-2C1F-4A76-8139-929A4F66216E}" type="presParOf" srcId="{4D56F9E5-729C-41F7-840E-5BFE5BE390EB}" destId="{24C5FF05-356F-4D02-B21B-1A0A84EF8232}" srcOrd="1" destOrd="0" presId="urn:microsoft.com/office/officeart/2018/2/layout/IconLabelDescriptionList"/>
    <dgm:cxn modelId="{6C5BC461-722B-4766-8B4C-427C9F33729A}" type="presParOf" srcId="{4D56F9E5-729C-41F7-840E-5BFE5BE390EB}" destId="{26938884-97B9-4009-A968-DE998E9C5CBA}" srcOrd="2" destOrd="0" presId="urn:microsoft.com/office/officeart/2018/2/layout/IconLabelDescriptionList"/>
    <dgm:cxn modelId="{C04120B8-41C4-418A-8FE6-09175E88702C}" type="presParOf" srcId="{4D56F9E5-729C-41F7-840E-5BFE5BE390EB}" destId="{B9FF0E44-682F-416E-A88D-D82F56180A37}" srcOrd="3" destOrd="0" presId="urn:microsoft.com/office/officeart/2018/2/layout/IconLabelDescriptionList"/>
    <dgm:cxn modelId="{EBE1D9B2-3FAB-4C8F-92F3-E42703728831}" type="presParOf" srcId="{4D56F9E5-729C-41F7-840E-5BFE5BE390EB}" destId="{AC3D946F-9E62-4451-B552-FE739E17EDAE}" srcOrd="4" destOrd="0" presId="urn:microsoft.com/office/officeart/2018/2/layout/IconLabelDescriptionList"/>
    <dgm:cxn modelId="{66926964-1D27-428E-987C-DD28C44EAE7A}" type="presParOf" srcId="{39B03ACC-685E-45F0-8386-7073C3D5A8E4}" destId="{F24F761D-6B69-4B11-AC50-C8B42E9C13FC}" srcOrd="1" destOrd="0" presId="urn:microsoft.com/office/officeart/2018/2/layout/IconLabelDescriptionList"/>
    <dgm:cxn modelId="{9ACA5E9C-E507-41FC-BF18-C59F260BC8EE}" type="presParOf" srcId="{39B03ACC-685E-45F0-8386-7073C3D5A8E4}" destId="{7798182C-5069-472C-8087-16169AB8F960}" srcOrd="2" destOrd="0" presId="urn:microsoft.com/office/officeart/2018/2/layout/IconLabelDescriptionList"/>
    <dgm:cxn modelId="{98AE7AC4-1C8F-41B4-8099-C51AF51367D9}" type="presParOf" srcId="{7798182C-5069-472C-8087-16169AB8F960}" destId="{6603712B-61FE-4C96-AB18-9F3CFC46AB71}" srcOrd="0" destOrd="0" presId="urn:microsoft.com/office/officeart/2018/2/layout/IconLabelDescriptionList"/>
    <dgm:cxn modelId="{D77D7C5A-039A-4686-98C8-41110B559BAD}" type="presParOf" srcId="{7798182C-5069-472C-8087-16169AB8F960}" destId="{A1D1D149-E312-4E27-8367-B76E50DCE681}" srcOrd="1" destOrd="0" presId="urn:microsoft.com/office/officeart/2018/2/layout/IconLabelDescriptionList"/>
    <dgm:cxn modelId="{B6C27A9A-8C24-41B8-84C5-6861A4BA4283}" type="presParOf" srcId="{7798182C-5069-472C-8087-16169AB8F960}" destId="{9611FEF6-FCF5-4606-9A8F-4D5FAF0274A9}" srcOrd="2" destOrd="0" presId="urn:microsoft.com/office/officeart/2018/2/layout/IconLabelDescriptionList"/>
    <dgm:cxn modelId="{B6E9D0D6-19E1-47C6-B2CC-7F82AD708BB9}" type="presParOf" srcId="{7798182C-5069-472C-8087-16169AB8F960}" destId="{E10B712C-BF0D-4A4B-A431-A0BFD521A441}" srcOrd="3" destOrd="0" presId="urn:microsoft.com/office/officeart/2018/2/layout/IconLabelDescriptionList"/>
    <dgm:cxn modelId="{A66A106C-20F0-422D-B0F7-15C91FA97CE8}" type="presParOf" srcId="{7798182C-5069-472C-8087-16169AB8F960}" destId="{BBA5D283-0582-455D-B5EB-5A58099B0DA0}" srcOrd="4" destOrd="0" presId="urn:microsoft.com/office/officeart/2018/2/layout/IconLabelDescriptionList"/>
    <dgm:cxn modelId="{D0B55D52-0804-400D-97B8-D10C1E5C2C9C}" type="presParOf" srcId="{39B03ACC-685E-45F0-8386-7073C3D5A8E4}" destId="{1816D243-84D5-4F0B-8D79-8427EEA0C45E}" srcOrd="3" destOrd="0" presId="urn:microsoft.com/office/officeart/2018/2/layout/IconLabelDescriptionList"/>
    <dgm:cxn modelId="{90344102-2BD9-4DDD-A246-9022870A3F2C}" type="presParOf" srcId="{39B03ACC-685E-45F0-8386-7073C3D5A8E4}" destId="{79F3B769-1EF4-433A-9AC0-97E9BCBF8336}" srcOrd="4" destOrd="0" presId="urn:microsoft.com/office/officeart/2018/2/layout/IconLabelDescriptionList"/>
    <dgm:cxn modelId="{2B13C1F6-72C0-4208-B3F5-2DB5012497B6}" type="presParOf" srcId="{79F3B769-1EF4-433A-9AC0-97E9BCBF8336}" destId="{6197128B-2B20-451F-85A6-4FC99728F788}" srcOrd="0" destOrd="0" presId="urn:microsoft.com/office/officeart/2018/2/layout/IconLabelDescriptionList"/>
    <dgm:cxn modelId="{DA97B2F9-F81F-49E7-B26A-AD4729AC6CEF}" type="presParOf" srcId="{79F3B769-1EF4-433A-9AC0-97E9BCBF8336}" destId="{687E6D20-C460-443F-A1FD-4DFB86AB70FF}" srcOrd="1" destOrd="0" presId="urn:microsoft.com/office/officeart/2018/2/layout/IconLabelDescriptionList"/>
    <dgm:cxn modelId="{CB387EB1-9A6E-4C92-8A3C-263539EB4162}" type="presParOf" srcId="{79F3B769-1EF4-433A-9AC0-97E9BCBF8336}" destId="{29649CAE-D235-4818-92E0-3745BD3EDDB5}" srcOrd="2" destOrd="0" presId="urn:microsoft.com/office/officeart/2018/2/layout/IconLabelDescriptionList"/>
    <dgm:cxn modelId="{74B5B215-8D73-4A8A-B7F1-109D6B72555F}" type="presParOf" srcId="{79F3B769-1EF4-433A-9AC0-97E9BCBF8336}" destId="{E4540728-0C0A-4F36-BF9C-5487B29A3D7E}" srcOrd="3" destOrd="0" presId="urn:microsoft.com/office/officeart/2018/2/layout/IconLabelDescriptionList"/>
    <dgm:cxn modelId="{09CB4264-E745-471C-9BCC-4A4B934B59A6}" type="presParOf" srcId="{79F3B769-1EF4-433A-9AC0-97E9BCBF8336}" destId="{B7EF04E3-E0B9-40EB-AB3C-9BD8F1479617}" srcOrd="4" destOrd="0" presId="urn:microsoft.com/office/officeart/2018/2/layout/IconLabelDescriptionList"/>
    <dgm:cxn modelId="{AC757FBF-B686-7843-994F-60905B2EEE86}" type="presParOf" srcId="{39B03ACC-685E-45F0-8386-7073C3D5A8E4}" destId="{6AD7B98F-1BDE-154B-977C-8BA21F88E4B7}" srcOrd="5" destOrd="0" presId="urn:microsoft.com/office/officeart/2018/2/layout/IconLabelDescriptionList"/>
    <dgm:cxn modelId="{635209BE-F205-1F4B-9F60-4B274C531D78}" type="presParOf" srcId="{39B03ACC-685E-45F0-8386-7073C3D5A8E4}" destId="{266A55D0-DA53-934E-AB67-3F9400A38388}" srcOrd="6" destOrd="0" presId="urn:microsoft.com/office/officeart/2018/2/layout/IconLabelDescriptionList"/>
    <dgm:cxn modelId="{7FADB69F-A6AD-0E42-8591-33AFC338306B}" type="presParOf" srcId="{266A55D0-DA53-934E-AB67-3F9400A38388}" destId="{79D64A09-CFEE-204E-A325-269AF3882BA2}" srcOrd="0" destOrd="0" presId="urn:microsoft.com/office/officeart/2018/2/layout/IconLabelDescriptionList"/>
    <dgm:cxn modelId="{D4013F8B-31A2-9A4A-8604-D2F528CF0C86}" type="presParOf" srcId="{266A55D0-DA53-934E-AB67-3F9400A38388}" destId="{55BDC24A-1C4D-7842-80D3-52C64A5D7BBB}" srcOrd="1" destOrd="0" presId="urn:microsoft.com/office/officeart/2018/2/layout/IconLabelDescriptionList"/>
    <dgm:cxn modelId="{4AA8C095-5239-E144-9FC8-990CBC2D6067}" type="presParOf" srcId="{266A55D0-DA53-934E-AB67-3F9400A38388}" destId="{E8082539-F36A-774F-88A4-5DE89D111FA5}" srcOrd="2" destOrd="0" presId="urn:microsoft.com/office/officeart/2018/2/layout/IconLabelDescriptionList"/>
    <dgm:cxn modelId="{2C63641E-4615-CD49-BBCF-6E43C9665193}" type="presParOf" srcId="{266A55D0-DA53-934E-AB67-3F9400A38388}" destId="{7A667F6D-F3AD-F449-84DE-7082320153C5}" srcOrd="3" destOrd="0" presId="urn:microsoft.com/office/officeart/2018/2/layout/IconLabelDescriptionList"/>
    <dgm:cxn modelId="{9AF1EA16-A283-0F40-9C2D-D9A91A6AC687}" type="presParOf" srcId="{266A55D0-DA53-934E-AB67-3F9400A38388}" destId="{2B11B898-FB09-C74D-B6DD-264E751EDD79}" srcOrd="4" destOrd="0" presId="urn:microsoft.com/office/officeart/2018/2/layout/IconLabelDescription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EC9E97-2331-4F73-88C4-D5EB17356E1D}">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1BB2A1-70C2-4D5D-8FD6-827ECDA756E5}">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9BD878-3A10-4378-BE7C-188BDA99A4D5}">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933450">
            <a:lnSpc>
              <a:spcPct val="100000"/>
            </a:lnSpc>
            <a:spcBef>
              <a:spcPct val="0"/>
            </a:spcBef>
            <a:spcAft>
              <a:spcPct val="35000"/>
            </a:spcAft>
            <a:buNone/>
          </a:pPr>
          <a:r>
            <a:rPr lang="es-ES" sz="2100" kern="1200" dirty="0"/>
            <a:t>TREE usa Microsoft </a:t>
          </a:r>
          <a:r>
            <a:rPr lang="es-ES" sz="2100" kern="1200" dirty="0" err="1"/>
            <a:t>Sql</a:t>
          </a:r>
          <a:r>
            <a:rPr lang="es-ES" sz="2100" kern="1200" dirty="0"/>
            <a:t> Server(al igual que a3ERP) como base de datos</a:t>
          </a:r>
          <a:endParaRPr lang="en-US" sz="2100" kern="1200" dirty="0"/>
        </a:p>
      </dsp:txBody>
      <dsp:txXfrm>
        <a:off x="1437631" y="531"/>
        <a:ext cx="9077968" cy="1244702"/>
      </dsp:txXfrm>
    </dsp:sp>
    <dsp:sp modelId="{EBF012B4-353D-41EE-B11D-FAABDD379631}">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815A63-0F33-48E5-BE86-1200E6AAF275}">
      <dsp:nvSpPr>
        <dsp:cNvPr id="0" name=""/>
        <dsp:cNvSpPr/>
      </dsp:nvSpPr>
      <dsp:spPr>
        <a:xfrm>
          <a:off x="376522" y="1836468"/>
          <a:ext cx="684586" cy="684586"/>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EB584A-9165-49D3-B908-378D2069EA3C}">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933450">
            <a:lnSpc>
              <a:spcPct val="100000"/>
            </a:lnSpc>
            <a:spcBef>
              <a:spcPct val="0"/>
            </a:spcBef>
            <a:spcAft>
              <a:spcPct val="35000"/>
            </a:spcAft>
            <a:buNone/>
          </a:pPr>
          <a:r>
            <a:rPr lang="es-ES" sz="2100" kern="1200"/>
            <a:t>SQL Server es accesible desde aplicaciones externas, por ejemplo para migraciones o informes personalizados. Filosofía de DATO UNICO.</a:t>
          </a:r>
          <a:endParaRPr lang="en-US" sz="2100" kern="1200"/>
        </a:p>
      </dsp:txBody>
      <dsp:txXfrm>
        <a:off x="1437631" y="1556410"/>
        <a:ext cx="9077968" cy="1244702"/>
      </dsp:txXfrm>
    </dsp:sp>
    <dsp:sp modelId="{5C391D4D-B4DF-D14F-87C9-AC7651EA1B52}">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86346C-E0F1-E544-9E32-2E45B1E78F1A}">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A9E3B2-C276-0C44-AB7C-3DFA3517CF1B}">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933450">
            <a:lnSpc>
              <a:spcPct val="100000"/>
            </a:lnSpc>
            <a:spcBef>
              <a:spcPct val="0"/>
            </a:spcBef>
            <a:spcAft>
              <a:spcPct val="35000"/>
            </a:spcAft>
            <a:buNone/>
          </a:pPr>
          <a:r>
            <a:rPr lang="es-ES" sz="2100" kern="1200"/>
            <a:t>Las VENTAJAS respecto a usar un archivo por cada obra son muchas, pero principalmente: Facilitar el trabajo en equipo, control de acceso, enlazar con a3ERP y obtener informes multi-obra o multi-empresa.</a:t>
          </a:r>
        </a:p>
      </dsp:txBody>
      <dsp:txXfrm>
        <a:off x="1437631" y="3112289"/>
        <a:ext cx="9077968" cy="1244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5C76F-1C4C-45A6-8FC6-707275BF2594}">
      <dsp:nvSpPr>
        <dsp:cNvPr id="0" name=""/>
        <dsp:cNvSpPr/>
      </dsp:nvSpPr>
      <dsp:spPr>
        <a:xfrm>
          <a:off x="462906" y="534415"/>
          <a:ext cx="272769" cy="26618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000" b="-1000"/>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38884-97B9-4009-A968-DE998E9C5CBA}">
      <dsp:nvSpPr>
        <dsp:cNvPr id="0" name=""/>
        <dsp:cNvSpPr/>
      </dsp:nvSpPr>
      <dsp:spPr>
        <a:xfrm>
          <a:off x="122910" y="1032461"/>
          <a:ext cx="1948542" cy="3194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100000"/>
            </a:lnSpc>
            <a:spcBef>
              <a:spcPct val="0"/>
            </a:spcBef>
            <a:spcAft>
              <a:spcPct val="35000"/>
            </a:spcAft>
            <a:buNone/>
            <a:defRPr b="1"/>
          </a:pPr>
          <a:r>
            <a:rPr lang="es-ES" sz="1800" u="none" kern="1200" dirty="0"/>
            <a:t>CONEXIONES</a:t>
          </a:r>
        </a:p>
        <a:p>
          <a:pPr marL="0" lvl="0" indent="0" algn="l" defTabSz="800100">
            <a:lnSpc>
              <a:spcPct val="100000"/>
            </a:lnSpc>
            <a:spcBef>
              <a:spcPct val="0"/>
            </a:spcBef>
            <a:spcAft>
              <a:spcPct val="35000"/>
            </a:spcAft>
            <a:buNone/>
            <a:defRPr b="1"/>
          </a:pPr>
          <a:endParaRPr lang="es-ES" sz="1400" kern="1200" dirty="0"/>
        </a:p>
        <a:p>
          <a:pPr marL="0" lvl="0" indent="0" algn="l" defTabSz="800100">
            <a:lnSpc>
              <a:spcPct val="100000"/>
            </a:lnSpc>
            <a:spcBef>
              <a:spcPct val="0"/>
            </a:spcBef>
            <a:spcAft>
              <a:spcPct val="35000"/>
            </a:spcAft>
            <a:buNone/>
            <a:defRPr b="1"/>
          </a:pPr>
          <a:r>
            <a:rPr lang="es-ES" sz="1400" kern="1200" dirty="0"/>
            <a:t>Cada conexión representa una base de datos SQL</a:t>
          </a:r>
        </a:p>
        <a:p>
          <a:pPr marL="0" lvl="0" indent="0" algn="l" defTabSz="800100">
            <a:lnSpc>
              <a:spcPct val="100000"/>
            </a:lnSpc>
            <a:spcBef>
              <a:spcPct val="0"/>
            </a:spcBef>
            <a:spcAft>
              <a:spcPct val="35000"/>
            </a:spcAft>
            <a:buNone/>
            <a:defRPr b="1"/>
          </a:pPr>
          <a:endParaRPr lang="es-ES" sz="1400" kern="1200" dirty="0"/>
        </a:p>
        <a:p>
          <a:pPr marL="0" lvl="0" indent="0" algn="l" defTabSz="800100">
            <a:lnSpc>
              <a:spcPct val="100000"/>
            </a:lnSpc>
            <a:spcBef>
              <a:spcPct val="0"/>
            </a:spcBef>
            <a:spcAft>
              <a:spcPts val="0"/>
            </a:spcAft>
            <a:buNone/>
            <a:defRPr b="1"/>
          </a:pPr>
          <a:r>
            <a:rPr lang="en-US" sz="1400" kern="1200" dirty="0"/>
            <a:t>* Modo normal A3:</a:t>
          </a:r>
        </a:p>
        <a:p>
          <a:pPr marL="0" lvl="0" indent="0" algn="l" defTabSz="800100">
            <a:lnSpc>
              <a:spcPct val="100000"/>
            </a:lnSpc>
            <a:spcBef>
              <a:spcPct val="0"/>
            </a:spcBef>
            <a:spcAft>
              <a:spcPts val="0"/>
            </a:spcAft>
            <a:buNone/>
            <a:defRPr b="1"/>
          </a:pPr>
          <a:r>
            <a:rPr lang="en-US" sz="1400" b="0" kern="1200" dirty="0"/>
            <a:t>1 </a:t>
          </a:r>
          <a:r>
            <a:rPr lang="en-US" sz="1400" b="0" kern="1200" dirty="0" err="1"/>
            <a:t>conexión</a:t>
          </a:r>
          <a:r>
            <a:rPr lang="en-US" sz="1400" b="0" kern="1200" dirty="0"/>
            <a:t> = 1 </a:t>
          </a:r>
          <a:r>
            <a:rPr lang="en-US" sz="1400" b="0" kern="1200" dirty="0" err="1"/>
            <a:t>empresa</a:t>
          </a:r>
          <a:endParaRPr lang="en-US" sz="1400" b="0" kern="1200" dirty="0"/>
        </a:p>
        <a:p>
          <a:pPr marL="0" lvl="0" indent="0" algn="l" defTabSz="800100">
            <a:lnSpc>
              <a:spcPct val="100000"/>
            </a:lnSpc>
            <a:spcBef>
              <a:spcPct val="0"/>
            </a:spcBef>
            <a:spcAft>
              <a:spcPts val="0"/>
            </a:spcAft>
            <a:buNone/>
            <a:defRPr b="1"/>
          </a:pPr>
          <a:endParaRPr lang="en-US" sz="1400" kern="1200" dirty="0"/>
        </a:p>
        <a:p>
          <a:pPr marL="0" lvl="0" indent="0" algn="l" defTabSz="800100">
            <a:lnSpc>
              <a:spcPct val="100000"/>
            </a:lnSpc>
            <a:spcBef>
              <a:spcPct val="0"/>
            </a:spcBef>
            <a:spcAft>
              <a:spcPts val="0"/>
            </a:spcAft>
            <a:buNone/>
            <a:defRPr b="1"/>
          </a:pPr>
          <a:r>
            <a:rPr lang="en-US" sz="1400" kern="1200" dirty="0"/>
            <a:t>* Modo Multi-</a:t>
          </a:r>
          <a:r>
            <a:rPr lang="en-US" sz="1400" kern="1200" dirty="0" err="1"/>
            <a:t>empresa</a:t>
          </a:r>
          <a:r>
            <a:rPr lang="en-US" sz="1400" kern="1200" dirty="0"/>
            <a:t>:</a:t>
          </a:r>
        </a:p>
        <a:p>
          <a:pPr marL="0" lvl="0" indent="0" algn="l" defTabSz="800100">
            <a:lnSpc>
              <a:spcPct val="100000"/>
            </a:lnSpc>
            <a:spcBef>
              <a:spcPct val="0"/>
            </a:spcBef>
            <a:spcAft>
              <a:spcPts val="0"/>
            </a:spcAft>
            <a:buNone/>
            <a:defRPr b="1"/>
          </a:pPr>
          <a:r>
            <a:rPr lang="en-US" sz="1400" b="0" kern="1200" dirty="0"/>
            <a:t>1 </a:t>
          </a:r>
          <a:r>
            <a:rPr lang="en-US" sz="1400" b="0" kern="1200" dirty="0" err="1"/>
            <a:t>conexión</a:t>
          </a:r>
          <a:r>
            <a:rPr lang="en-US" sz="1400" b="0" kern="1200" dirty="0"/>
            <a:t> = N </a:t>
          </a:r>
          <a:r>
            <a:rPr lang="en-US" sz="1400" b="0" kern="1200" dirty="0" err="1"/>
            <a:t>empresas</a:t>
          </a:r>
          <a:endParaRPr lang="en-US" sz="1400" b="0" kern="1200" dirty="0"/>
        </a:p>
        <a:p>
          <a:pPr marL="0" lvl="0" indent="0" algn="l" defTabSz="800100">
            <a:lnSpc>
              <a:spcPct val="100000"/>
            </a:lnSpc>
            <a:spcBef>
              <a:spcPct val="0"/>
            </a:spcBef>
            <a:spcAft>
              <a:spcPct val="35000"/>
            </a:spcAft>
            <a:buNone/>
            <a:defRPr b="1"/>
          </a:pPr>
          <a:r>
            <a:rPr lang="en-US" sz="1200" b="0" kern="1200" dirty="0"/>
            <a:t>(</a:t>
          </a:r>
          <a:r>
            <a:rPr lang="en-US" sz="1200" b="0" kern="1200" dirty="0" err="1"/>
            <a:t>Compartiendo</a:t>
          </a:r>
          <a:r>
            <a:rPr lang="en-US" sz="1200" b="0" kern="1200" dirty="0"/>
            <a:t> </a:t>
          </a:r>
          <a:r>
            <a:rPr lang="en-US" sz="1200" b="0" kern="1200" dirty="0" err="1"/>
            <a:t>clientes</a:t>
          </a:r>
          <a:r>
            <a:rPr lang="en-US" sz="1200" b="0" kern="1200" dirty="0"/>
            <a:t> y </a:t>
          </a:r>
          <a:r>
            <a:rPr lang="en-US" sz="1200" b="0" kern="1200" dirty="0" err="1"/>
            <a:t>proveedores</a:t>
          </a:r>
          <a:r>
            <a:rPr lang="en-US" sz="1200" b="0" kern="1200" dirty="0"/>
            <a:t>)</a:t>
          </a:r>
        </a:p>
        <a:p>
          <a:pPr marL="0" lvl="0" indent="0" algn="l" defTabSz="800100">
            <a:lnSpc>
              <a:spcPct val="100000"/>
            </a:lnSpc>
            <a:spcBef>
              <a:spcPct val="0"/>
            </a:spcBef>
            <a:spcAft>
              <a:spcPct val="35000"/>
            </a:spcAft>
            <a:buNone/>
            <a:defRPr b="1"/>
          </a:pPr>
          <a:endParaRPr lang="en-US" sz="1400" kern="1200" dirty="0"/>
        </a:p>
        <a:p>
          <a:pPr marL="0" lvl="0" indent="0" algn="l" defTabSz="800100">
            <a:lnSpc>
              <a:spcPct val="100000"/>
            </a:lnSpc>
            <a:spcBef>
              <a:spcPct val="0"/>
            </a:spcBef>
            <a:spcAft>
              <a:spcPct val="35000"/>
            </a:spcAft>
            <a:buNone/>
            <a:defRPr b="1"/>
          </a:pPr>
          <a:endParaRPr lang="en-US" sz="1400" kern="1200" dirty="0"/>
        </a:p>
      </dsp:txBody>
      <dsp:txXfrm>
        <a:off x="122910" y="1032461"/>
        <a:ext cx="1948542" cy="3194684"/>
      </dsp:txXfrm>
    </dsp:sp>
    <dsp:sp modelId="{AC3D946F-9E62-4451-B552-FE739E17EDAE}">
      <dsp:nvSpPr>
        <dsp:cNvPr id="0" name=""/>
        <dsp:cNvSpPr/>
      </dsp:nvSpPr>
      <dsp:spPr>
        <a:xfrm>
          <a:off x="21102" y="4313557"/>
          <a:ext cx="2374730" cy="495370"/>
        </a:xfrm>
        <a:prstGeom prst="rect">
          <a:avLst/>
        </a:prstGeom>
        <a:noFill/>
        <a:ln>
          <a:noFill/>
        </a:ln>
        <a:effectLst/>
      </dsp:spPr>
      <dsp:style>
        <a:lnRef idx="0">
          <a:scrgbClr r="0" g="0" b="0"/>
        </a:lnRef>
        <a:fillRef idx="0">
          <a:scrgbClr r="0" g="0" b="0"/>
        </a:fillRef>
        <a:effectRef idx="0">
          <a:scrgbClr r="0" g="0" b="0"/>
        </a:effectRef>
        <a:fontRef idx="minor"/>
      </dsp:style>
    </dsp:sp>
    <dsp:sp modelId="{6603712B-61FE-4C96-AB18-9F3CFC46AB71}">
      <dsp:nvSpPr>
        <dsp:cNvPr id="0" name=""/>
        <dsp:cNvSpPr/>
      </dsp:nvSpPr>
      <dsp:spPr>
        <a:xfrm>
          <a:off x="2719051" y="582665"/>
          <a:ext cx="351629" cy="2969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11FEF6-FCF5-4606-9A8F-4D5FAF0274A9}">
      <dsp:nvSpPr>
        <dsp:cNvPr id="0" name=""/>
        <dsp:cNvSpPr/>
      </dsp:nvSpPr>
      <dsp:spPr>
        <a:xfrm>
          <a:off x="2384885" y="1034106"/>
          <a:ext cx="2901658" cy="2824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indent="0" algn="l">
            <a:lnSpc>
              <a:spcPct val="100000"/>
            </a:lnSpc>
            <a:buNone/>
            <a:defRPr b="1"/>
          </a:pPr>
          <a:r>
            <a:rPr lang="es-ES" sz="1800" u="none" kern="1200" dirty="0"/>
            <a:t>EMPRESAS</a:t>
          </a:r>
        </a:p>
        <a:p>
          <a:pPr indent="0" algn="l">
            <a:lnSpc>
              <a:spcPct val="100000"/>
            </a:lnSpc>
            <a:buNone/>
            <a:defRPr b="1"/>
          </a:pPr>
          <a:endParaRPr lang="es-ES" sz="1400" kern="1200" dirty="0"/>
        </a:p>
        <a:p>
          <a:pPr indent="0" algn="l">
            <a:lnSpc>
              <a:spcPct val="100000"/>
            </a:lnSpc>
            <a:buNone/>
            <a:defRPr b="1"/>
          </a:pPr>
          <a:r>
            <a:rPr lang="es-ES" sz="1400" kern="1200" dirty="0"/>
            <a:t>Cada empresa se enlaza con una empresa de a3ERP</a:t>
          </a:r>
        </a:p>
        <a:p>
          <a:pPr indent="0" algn="l">
            <a:lnSpc>
              <a:spcPct val="100000"/>
            </a:lnSpc>
            <a:buNone/>
            <a:defRPr b="1"/>
          </a:pPr>
          <a:endParaRPr lang="es-ES" sz="1400" kern="1200" dirty="0"/>
        </a:p>
        <a:p>
          <a:pPr indent="0" algn="l">
            <a:lnSpc>
              <a:spcPct val="100000"/>
            </a:lnSpc>
            <a:buNone/>
            <a:defRPr b="1"/>
          </a:pPr>
          <a:endParaRPr lang="es-ES" sz="1400" kern="1200" dirty="0"/>
        </a:p>
        <a:p>
          <a:pPr indent="0" algn="l">
            <a:lnSpc>
              <a:spcPct val="100000"/>
            </a:lnSpc>
            <a:buNone/>
            <a:defRPr b="1"/>
          </a:pPr>
          <a:r>
            <a:rPr lang="es-ES" sz="1800" kern="1200" dirty="0"/>
            <a:t>DELEGACIONES</a:t>
          </a:r>
          <a:r>
            <a:rPr lang="es-ES" sz="1400" kern="1200" dirty="0"/>
            <a:t> </a:t>
          </a:r>
        </a:p>
        <a:p>
          <a:pPr indent="0" algn="l">
            <a:lnSpc>
              <a:spcPct val="100000"/>
            </a:lnSpc>
            <a:buNone/>
            <a:defRPr b="1"/>
          </a:pPr>
          <a:r>
            <a:rPr lang="es-ES" sz="1400" b="0" kern="1200" dirty="0"/>
            <a:t>Podemos dividir la empresa en varias delegaciones</a:t>
          </a:r>
        </a:p>
        <a:p>
          <a:pPr indent="0" algn="l">
            <a:lnSpc>
              <a:spcPct val="100000"/>
            </a:lnSpc>
            <a:buNone/>
            <a:defRPr b="1"/>
          </a:pPr>
          <a:endParaRPr lang="es-ES" sz="1400" kern="1200" dirty="0"/>
        </a:p>
        <a:p>
          <a:pPr indent="0" algn="l">
            <a:lnSpc>
              <a:spcPct val="100000"/>
            </a:lnSpc>
            <a:buNone/>
            <a:defRPr b="1"/>
          </a:pPr>
          <a:endParaRPr lang="es-ES" sz="1400" kern="1200" dirty="0"/>
        </a:p>
        <a:p>
          <a:pPr indent="0" algn="l">
            <a:lnSpc>
              <a:spcPct val="100000"/>
            </a:lnSpc>
            <a:buNone/>
            <a:defRPr b="1"/>
          </a:pPr>
          <a:r>
            <a:rPr lang="es-ES" sz="1800" kern="1200" dirty="0"/>
            <a:t>GRUPOS DE OBRAS</a:t>
          </a:r>
        </a:p>
        <a:p>
          <a:pPr indent="0" algn="l">
            <a:lnSpc>
              <a:spcPct val="100000"/>
            </a:lnSpc>
            <a:buNone/>
            <a:defRPr b="1"/>
          </a:pPr>
          <a:r>
            <a:rPr lang="es-ES" sz="1400" b="0" kern="1200" dirty="0"/>
            <a:t>En construcción es habitual agrupar varias obras por jefes de grupo</a:t>
          </a:r>
        </a:p>
        <a:p>
          <a:pPr marL="0" lvl="0" indent="0" algn="l" defTabSz="800100">
            <a:lnSpc>
              <a:spcPct val="100000"/>
            </a:lnSpc>
            <a:spcBef>
              <a:spcPct val="0"/>
            </a:spcBef>
            <a:spcAft>
              <a:spcPct val="35000"/>
            </a:spcAft>
            <a:buNone/>
            <a:defRPr b="1"/>
          </a:pPr>
          <a:endParaRPr lang="en-US" sz="1400" kern="1200" dirty="0"/>
        </a:p>
      </dsp:txBody>
      <dsp:txXfrm>
        <a:off x="2384885" y="1034106"/>
        <a:ext cx="2901658" cy="2824228"/>
      </dsp:txXfrm>
    </dsp:sp>
    <dsp:sp modelId="{BBA5D283-0582-455D-B5EB-5A58099B0DA0}">
      <dsp:nvSpPr>
        <dsp:cNvPr id="0" name=""/>
        <dsp:cNvSpPr/>
      </dsp:nvSpPr>
      <dsp:spPr>
        <a:xfrm>
          <a:off x="3074875" y="4321240"/>
          <a:ext cx="2374730" cy="495370"/>
        </a:xfrm>
        <a:prstGeom prst="rect">
          <a:avLst/>
        </a:prstGeom>
        <a:noFill/>
        <a:ln>
          <a:noFill/>
        </a:ln>
        <a:effectLst/>
      </dsp:spPr>
      <dsp:style>
        <a:lnRef idx="0">
          <a:scrgbClr r="0" g="0" b="0"/>
        </a:lnRef>
        <a:fillRef idx="0">
          <a:scrgbClr r="0" g="0" b="0"/>
        </a:fillRef>
        <a:effectRef idx="0">
          <a:scrgbClr r="0" g="0" b="0"/>
        </a:effectRef>
        <a:fontRef idx="minor"/>
      </dsp:style>
    </dsp:sp>
    <dsp:sp modelId="{6197128B-2B20-451F-85A6-4FC99728F788}">
      <dsp:nvSpPr>
        <dsp:cNvPr id="0" name=""/>
        <dsp:cNvSpPr/>
      </dsp:nvSpPr>
      <dsp:spPr>
        <a:xfrm>
          <a:off x="5763660" y="497392"/>
          <a:ext cx="384101" cy="358342"/>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t="-3000" b="-3000"/>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649CAE-D235-4818-92E0-3745BD3EDDB5}">
      <dsp:nvSpPr>
        <dsp:cNvPr id="0" name=""/>
        <dsp:cNvSpPr/>
      </dsp:nvSpPr>
      <dsp:spPr>
        <a:xfrm>
          <a:off x="5454390" y="1010393"/>
          <a:ext cx="2725073" cy="3194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100000"/>
            </a:lnSpc>
            <a:spcBef>
              <a:spcPct val="0"/>
            </a:spcBef>
            <a:spcAft>
              <a:spcPct val="35000"/>
            </a:spcAft>
            <a:buNone/>
            <a:defRPr b="1"/>
          </a:pPr>
          <a:r>
            <a:rPr lang="es-ES" sz="1800" b="1" u="none" kern="1200" dirty="0"/>
            <a:t>OBRAS</a:t>
          </a:r>
        </a:p>
        <a:p>
          <a:pPr marL="0" lvl="0" indent="0" algn="l" defTabSz="800100">
            <a:lnSpc>
              <a:spcPct val="100000"/>
            </a:lnSpc>
            <a:spcBef>
              <a:spcPct val="0"/>
            </a:spcBef>
            <a:spcAft>
              <a:spcPct val="35000"/>
            </a:spcAft>
            <a:buNone/>
            <a:defRPr b="1"/>
          </a:pPr>
          <a:r>
            <a:rPr lang="es-ES" sz="1400" b="1" kern="1200" dirty="0"/>
            <a:t>Representa una construcción</a:t>
          </a:r>
        </a:p>
        <a:p>
          <a:pPr marL="0" lvl="0" indent="0" algn="l" defTabSz="800100">
            <a:lnSpc>
              <a:spcPct val="100000"/>
            </a:lnSpc>
            <a:spcBef>
              <a:spcPct val="0"/>
            </a:spcBef>
            <a:spcAft>
              <a:spcPct val="35000"/>
            </a:spcAft>
            <a:buNone/>
            <a:defRPr b="1"/>
          </a:pPr>
          <a:r>
            <a:rPr lang="es-ES" sz="1400" kern="1200" dirty="0"/>
            <a:t>En cada obra gestionamos:</a:t>
          </a:r>
        </a:p>
        <a:p>
          <a:pPr marL="0" lvl="0" indent="0" algn="l" defTabSz="800100">
            <a:lnSpc>
              <a:spcPct val="100000"/>
            </a:lnSpc>
            <a:spcBef>
              <a:spcPct val="0"/>
            </a:spcBef>
            <a:spcAft>
              <a:spcPts val="0"/>
            </a:spcAft>
            <a:buNone/>
            <a:defRPr b="1"/>
          </a:pPr>
          <a:r>
            <a:rPr lang="es-ES" sz="1400" kern="1200" dirty="0">
              <a:solidFill>
                <a:schemeClr val="accent2"/>
              </a:solidFill>
            </a:rPr>
            <a:t>* Presupuesto</a:t>
          </a:r>
        </a:p>
        <a:p>
          <a:pPr marL="0" lvl="0" indent="0" algn="l" defTabSz="800100">
            <a:lnSpc>
              <a:spcPct val="100000"/>
            </a:lnSpc>
            <a:spcBef>
              <a:spcPct val="0"/>
            </a:spcBef>
            <a:spcAft>
              <a:spcPts val="0"/>
            </a:spcAft>
            <a:buNone/>
            <a:defRPr b="1"/>
          </a:pPr>
          <a:r>
            <a:rPr lang="es-ES" sz="1400" b="0" kern="1200" dirty="0">
              <a:solidFill>
                <a:schemeClr val="accent2"/>
              </a:solidFill>
            </a:rPr>
            <a:t>      Inicial </a:t>
          </a:r>
        </a:p>
        <a:p>
          <a:pPr marL="0" lvl="0" indent="0" algn="l" defTabSz="800100">
            <a:lnSpc>
              <a:spcPct val="100000"/>
            </a:lnSpc>
            <a:spcBef>
              <a:spcPct val="0"/>
            </a:spcBef>
            <a:spcAft>
              <a:spcPts val="0"/>
            </a:spcAft>
            <a:buNone/>
            <a:defRPr b="1"/>
          </a:pPr>
          <a:r>
            <a:rPr lang="es-ES" sz="1400" b="0" kern="1200" dirty="0">
              <a:solidFill>
                <a:schemeClr val="accent2"/>
              </a:solidFill>
            </a:rPr>
            <a:t>      Ampliaciones</a:t>
          </a:r>
          <a:endParaRPr lang="en-US" sz="1400" b="0" kern="1200" dirty="0">
            <a:solidFill>
              <a:schemeClr val="accent2"/>
            </a:solidFill>
          </a:endParaRPr>
        </a:p>
        <a:p>
          <a:pPr marL="0" lvl="0" indent="0" algn="l" defTabSz="800100">
            <a:lnSpc>
              <a:spcPct val="100000"/>
            </a:lnSpc>
            <a:spcBef>
              <a:spcPct val="0"/>
            </a:spcBef>
            <a:spcAft>
              <a:spcPts val="0"/>
            </a:spcAft>
            <a:buNone/>
            <a:defRPr b="1"/>
          </a:pPr>
          <a:r>
            <a:rPr lang="es-ES" sz="1400" kern="1200" dirty="0">
              <a:solidFill>
                <a:srgbClr val="0070C0"/>
              </a:solidFill>
            </a:rPr>
            <a:t>* </a:t>
          </a:r>
          <a:r>
            <a:rPr lang="es-ES" sz="1400" b="1" kern="1200" dirty="0">
              <a:solidFill>
                <a:srgbClr val="0070C0"/>
              </a:solidFill>
            </a:rPr>
            <a:t>Planificación</a:t>
          </a:r>
        </a:p>
        <a:p>
          <a:pPr marL="0" lvl="0" indent="0" algn="l" defTabSz="800100">
            <a:lnSpc>
              <a:spcPct val="100000"/>
            </a:lnSpc>
            <a:spcBef>
              <a:spcPct val="0"/>
            </a:spcBef>
            <a:spcAft>
              <a:spcPts val="0"/>
            </a:spcAft>
            <a:buNone/>
            <a:defRPr b="1"/>
          </a:pPr>
          <a:r>
            <a:rPr lang="es-ES" sz="1400" b="1" kern="1200" dirty="0">
              <a:solidFill>
                <a:srgbClr val="0070C0"/>
              </a:solidFill>
            </a:rPr>
            <a:t>      </a:t>
          </a:r>
          <a:r>
            <a:rPr lang="es-ES" sz="1400" b="0" kern="1200" dirty="0">
              <a:solidFill>
                <a:srgbClr val="0070C0"/>
              </a:solidFill>
            </a:rPr>
            <a:t>Diagramas de Gantt</a:t>
          </a:r>
          <a:endParaRPr lang="en-US" sz="1400" b="0" kern="1200" dirty="0">
            <a:solidFill>
              <a:srgbClr val="0070C0"/>
            </a:solidFill>
          </a:endParaRPr>
        </a:p>
        <a:p>
          <a:pPr marL="0" lvl="0" indent="0" algn="l" defTabSz="800100">
            <a:lnSpc>
              <a:spcPct val="100000"/>
            </a:lnSpc>
            <a:spcBef>
              <a:spcPct val="0"/>
            </a:spcBef>
            <a:spcAft>
              <a:spcPts val="0"/>
            </a:spcAft>
            <a:buNone/>
            <a:defRPr b="1"/>
          </a:pPr>
          <a:r>
            <a:rPr lang="es-ES" sz="1400" kern="1200" dirty="0">
              <a:solidFill>
                <a:srgbClr val="00B050"/>
              </a:solidFill>
            </a:rPr>
            <a:t>* </a:t>
          </a:r>
          <a:r>
            <a:rPr lang="es-ES" sz="1400" b="1" kern="1200" dirty="0">
              <a:solidFill>
                <a:srgbClr val="00B050"/>
              </a:solidFill>
            </a:rPr>
            <a:t>Certificaciones</a:t>
          </a:r>
        </a:p>
        <a:p>
          <a:pPr marL="0" lvl="0" indent="0" algn="l" defTabSz="800100">
            <a:lnSpc>
              <a:spcPct val="100000"/>
            </a:lnSpc>
            <a:spcBef>
              <a:spcPct val="0"/>
            </a:spcBef>
            <a:spcAft>
              <a:spcPts val="0"/>
            </a:spcAft>
            <a:buNone/>
            <a:defRPr b="1"/>
          </a:pPr>
          <a:r>
            <a:rPr lang="es-ES" sz="1400" kern="1200" dirty="0">
              <a:solidFill>
                <a:srgbClr val="00B050"/>
              </a:solidFill>
            </a:rPr>
            <a:t>      </a:t>
          </a:r>
          <a:r>
            <a:rPr lang="es-ES" sz="1400" b="0" kern="1200" dirty="0">
              <a:solidFill>
                <a:srgbClr val="00B050"/>
              </a:solidFill>
            </a:rPr>
            <a:t>Facturación a origen</a:t>
          </a:r>
          <a:endParaRPr lang="en-US" sz="1400" b="0" kern="1200" dirty="0">
            <a:solidFill>
              <a:srgbClr val="00B050"/>
            </a:solidFill>
          </a:endParaRPr>
        </a:p>
        <a:p>
          <a:pPr marL="0" lvl="0" indent="0" algn="l" defTabSz="800100">
            <a:lnSpc>
              <a:spcPct val="100000"/>
            </a:lnSpc>
            <a:spcBef>
              <a:spcPct val="0"/>
            </a:spcBef>
            <a:spcAft>
              <a:spcPts val="0"/>
            </a:spcAft>
            <a:buNone/>
            <a:defRPr b="1"/>
          </a:pPr>
          <a:r>
            <a:rPr lang="es-ES" sz="1400" kern="1200" dirty="0">
              <a:solidFill>
                <a:srgbClr val="FF0000"/>
              </a:solidFill>
            </a:rPr>
            <a:t>* </a:t>
          </a:r>
          <a:r>
            <a:rPr lang="es-ES" sz="1400" b="1" kern="1200" dirty="0">
              <a:solidFill>
                <a:srgbClr val="FF0000"/>
              </a:solidFill>
            </a:rPr>
            <a:t>Costes</a:t>
          </a:r>
        </a:p>
        <a:p>
          <a:pPr marL="0" lvl="0" indent="0" algn="l" defTabSz="800100">
            <a:lnSpc>
              <a:spcPct val="100000"/>
            </a:lnSpc>
            <a:spcBef>
              <a:spcPct val="0"/>
            </a:spcBef>
            <a:spcAft>
              <a:spcPts val="0"/>
            </a:spcAft>
            <a:buNone/>
            <a:defRPr b="1"/>
          </a:pPr>
          <a:r>
            <a:rPr lang="es-ES" sz="1400" b="1" kern="1200" dirty="0">
              <a:solidFill>
                <a:srgbClr val="FF0000"/>
              </a:solidFill>
            </a:rPr>
            <a:t>      </a:t>
          </a:r>
          <a:r>
            <a:rPr lang="es-ES" sz="1400" b="0" kern="1200" dirty="0">
              <a:solidFill>
                <a:srgbClr val="FF0000"/>
              </a:solidFill>
            </a:rPr>
            <a:t>Comparativos, adjudicaciones</a:t>
          </a:r>
        </a:p>
        <a:p>
          <a:pPr marL="0" lvl="0" indent="0" algn="l" defTabSz="800100">
            <a:lnSpc>
              <a:spcPct val="100000"/>
            </a:lnSpc>
            <a:spcBef>
              <a:spcPct val="0"/>
            </a:spcBef>
            <a:spcAft>
              <a:spcPts val="0"/>
            </a:spcAft>
            <a:buNone/>
            <a:defRPr b="1"/>
          </a:pPr>
          <a:r>
            <a:rPr lang="es-ES" sz="1400" b="0" kern="1200" dirty="0">
              <a:solidFill>
                <a:srgbClr val="FF0000"/>
              </a:solidFill>
            </a:rPr>
            <a:t>      Pedidos, Alb, Facturas</a:t>
          </a:r>
        </a:p>
        <a:p>
          <a:pPr marL="0" lvl="0" indent="0" algn="l" defTabSz="800100">
            <a:lnSpc>
              <a:spcPct val="100000"/>
            </a:lnSpc>
            <a:spcBef>
              <a:spcPct val="0"/>
            </a:spcBef>
            <a:spcAft>
              <a:spcPts val="0"/>
            </a:spcAft>
            <a:buNone/>
            <a:defRPr b="1"/>
          </a:pPr>
          <a:r>
            <a:rPr lang="es-ES" sz="1400" b="0" kern="1200" dirty="0">
              <a:solidFill>
                <a:srgbClr val="FF0000"/>
              </a:solidFill>
            </a:rPr>
            <a:t>      Partes</a:t>
          </a:r>
        </a:p>
        <a:p>
          <a:pPr marL="0" lvl="0" indent="0" algn="l" defTabSz="800100">
            <a:lnSpc>
              <a:spcPct val="100000"/>
            </a:lnSpc>
            <a:spcBef>
              <a:spcPct val="0"/>
            </a:spcBef>
            <a:spcAft>
              <a:spcPts val="0"/>
            </a:spcAft>
            <a:buNone/>
            <a:defRPr b="1"/>
          </a:pPr>
          <a:r>
            <a:rPr lang="es-ES" sz="1400" b="0" kern="1200" dirty="0">
              <a:solidFill>
                <a:srgbClr val="FF0000"/>
              </a:solidFill>
            </a:rPr>
            <a:t>      Almacén</a:t>
          </a:r>
        </a:p>
        <a:p>
          <a:pPr marL="0" lvl="0" indent="0" algn="l" defTabSz="800100">
            <a:lnSpc>
              <a:spcPct val="100000"/>
            </a:lnSpc>
            <a:spcBef>
              <a:spcPct val="0"/>
            </a:spcBef>
            <a:spcAft>
              <a:spcPts val="0"/>
            </a:spcAft>
            <a:buNone/>
            <a:defRPr b="1"/>
          </a:pPr>
          <a:r>
            <a:rPr lang="es-ES" sz="1400" b="0" kern="1200" dirty="0">
              <a:solidFill>
                <a:srgbClr val="FF0000"/>
              </a:solidFill>
            </a:rPr>
            <a:t>      Imputaciones</a:t>
          </a:r>
          <a:endParaRPr lang="en-US" sz="1400" b="0" kern="1200" dirty="0">
            <a:solidFill>
              <a:srgbClr val="FF0000"/>
            </a:solidFill>
          </a:endParaRPr>
        </a:p>
      </dsp:txBody>
      <dsp:txXfrm>
        <a:off x="5454390" y="1010393"/>
        <a:ext cx="2725073" cy="3194684"/>
      </dsp:txXfrm>
    </dsp:sp>
    <dsp:sp modelId="{B7EF04E3-E0B9-40EB-AB3C-9BD8F1479617}">
      <dsp:nvSpPr>
        <dsp:cNvPr id="0" name=""/>
        <dsp:cNvSpPr/>
      </dsp:nvSpPr>
      <dsp:spPr>
        <a:xfrm>
          <a:off x="6274705" y="439279"/>
          <a:ext cx="2374730" cy="495370"/>
        </a:xfrm>
        <a:prstGeom prst="rect">
          <a:avLst/>
        </a:prstGeom>
        <a:noFill/>
        <a:ln>
          <a:noFill/>
        </a:ln>
        <a:effectLst/>
      </dsp:spPr>
      <dsp:style>
        <a:lnRef idx="0">
          <a:scrgbClr r="0" g="0" b="0"/>
        </a:lnRef>
        <a:fillRef idx="0">
          <a:scrgbClr r="0" g="0" b="0"/>
        </a:fillRef>
        <a:effectRef idx="0">
          <a:scrgbClr r="0" g="0" b="0"/>
        </a:effectRef>
        <a:fontRef idx="minor"/>
      </dsp:style>
    </dsp:sp>
    <dsp:sp modelId="{79D64A09-CFEE-204E-A325-269AF3882BA2}">
      <dsp:nvSpPr>
        <dsp:cNvPr id="0" name=""/>
        <dsp:cNvSpPr/>
      </dsp:nvSpPr>
      <dsp:spPr>
        <a:xfrm>
          <a:off x="9175881" y="549251"/>
          <a:ext cx="384101" cy="358342"/>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t="-4000" b="-4000"/>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082539-F36A-774F-88A4-5DE89D111FA5}">
      <dsp:nvSpPr>
        <dsp:cNvPr id="0" name=""/>
        <dsp:cNvSpPr/>
      </dsp:nvSpPr>
      <dsp:spPr>
        <a:xfrm>
          <a:off x="8717815" y="1043937"/>
          <a:ext cx="2374730" cy="3194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100000"/>
            </a:lnSpc>
            <a:spcBef>
              <a:spcPct val="0"/>
            </a:spcBef>
            <a:buNone/>
            <a:defRPr b="1"/>
          </a:pPr>
          <a:r>
            <a:rPr lang="es-ES" sz="1800" u="none" kern="1200" dirty="0"/>
            <a:t>CAPITULOS</a:t>
          </a:r>
        </a:p>
        <a:p>
          <a:pPr marL="0" lvl="0" indent="0" algn="l" defTabSz="800100">
            <a:lnSpc>
              <a:spcPct val="100000"/>
            </a:lnSpc>
            <a:spcBef>
              <a:spcPct val="0"/>
            </a:spcBef>
            <a:buNone/>
            <a:defRPr b="1"/>
          </a:pPr>
          <a:r>
            <a:rPr lang="es-ES" sz="1400" b="0" kern="1200" dirty="0"/>
            <a:t>Dividimos cada obra en múltiples niveles:</a:t>
          </a:r>
        </a:p>
        <a:p>
          <a:pPr marL="0" lvl="0" indent="0" algn="l" defTabSz="800100">
            <a:lnSpc>
              <a:spcPct val="100000"/>
            </a:lnSpc>
            <a:spcBef>
              <a:spcPct val="0"/>
            </a:spcBef>
            <a:buNone/>
            <a:defRPr b="1"/>
          </a:pPr>
          <a:r>
            <a:rPr lang="es-ES" sz="1400" b="0" kern="1200" dirty="0"/>
            <a:t>· Capítulos</a:t>
          </a:r>
        </a:p>
        <a:p>
          <a:pPr marL="0" lvl="0" indent="0" algn="l" defTabSz="800100">
            <a:lnSpc>
              <a:spcPct val="100000"/>
            </a:lnSpc>
            <a:spcBef>
              <a:spcPct val="0"/>
            </a:spcBef>
            <a:buNone/>
            <a:defRPr b="1"/>
          </a:pPr>
          <a:r>
            <a:rPr lang="es-ES" sz="1400" b="0" kern="1200" dirty="0"/>
            <a:t>· Sub-capítulos</a:t>
          </a:r>
        </a:p>
        <a:p>
          <a:pPr marL="0" lvl="0" indent="0" algn="l" defTabSz="800100">
            <a:lnSpc>
              <a:spcPct val="100000"/>
            </a:lnSpc>
            <a:spcBef>
              <a:spcPct val="0"/>
            </a:spcBef>
            <a:buNone/>
            <a:defRPr b="1"/>
          </a:pPr>
          <a:r>
            <a:rPr lang="es-ES" sz="1400" b="0" kern="1200" dirty="0"/>
            <a:t>· Apartados</a:t>
          </a:r>
        </a:p>
        <a:p>
          <a:pPr marL="0" lvl="0" indent="0" algn="l" defTabSz="800100">
            <a:lnSpc>
              <a:spcPct val="100000"/>
            </a:lnSpc>
            <a:spcBef>
              <a:spcPct val="0"/>
            </a:spcBef>
            <a:buNone/>
            <a:defRPr b="1"/>
          </a:pPr>
          <a:r>
            <a:rPr lang="es-ES" sz="1400" b="0" kern="1200" dirty="0"/>
            <a:t>· </a:t>
          </a:r>
          <a:r>
            <a:rPr lang="es-ES" sz="1400" b="0" kern="1200" dirty="0" err="1"/>
            <a:t>Sub-apartados</a:t>
          </a:r>
          <a:endParaRPr lang="es-ES" sz="1400" b="0" kern="1200" dirty="0"/>
        </a:p>
        <a:p>
          <a:pPr marL="0" lvl="0" indent="0" algn="l" defTabSz="800100">
            <a:lnSpc>
              <a:spcPct val="100000"/>
            </a:lnSpc>
            <a:spcBef>
              <a:spcPct val="0"/>
            </a:spcBef>
            <a:buNone/>
            <a:defRPr b="1"/>
          </a:pPr>
          <a:r>
            <a:rPr lang="es-ES" sz="1400" b="0" kern="1200" dirty="0"/>
            <a:t>· ….</a:t>
          </a:r>
        </a:p>
        <a:p>
          <a:pPr marL="0" lvl="0" indent="0" algn="l" defTabSz="800100">
            <a:lnSpc>
              <a:spcPct val="100000"/>
            </a:lnSpc>
            <a:spcBef>
              <a:spcPct val="0"/>
            </a:spcBef>
            <a:buNone/>
            <a:defRPr b="1"/>
          </a:pPr>
          <a:endParaRPr lang="es-ES" sz="1400" b="0" kern="1200" dirty="0"/>
        </a:p>
        <a:p>
          <a:pPr marL="0" lvl="0" indent="0" algn="l" defTabSz="800100">
            <a:lnSpc>
              <a:spcPct val="100000"/>
            </a:lnSpc>
            <a:spcBef>
              <a:spcPct val="0"/>
            </a:spcBef>
            <a:buNone/>
            <a:defRPr b="1"/>
          </a:pPr>
          <a:r>
            <a:rPr lang="es-ES" sz="1800" kern="1200" dirty="0"/>
            <a:t>PARTIDAS</a:t>
          </a:r>
        </a:p>
        <a:p>
          <a:pPr marL="0" lvl="0" indent="0" algn="l" defTabSz="800100">
            <a:lnSpc>
              <a:spcPct val="100000"/>
            </a:lnSpc>
            <a:spcBef>
              <a:spcPct val="0"/>
            </a:spcBef>
            <a:buNone/>
            <a:defRPr b="1"/>
          </a:pPr>
          <a:r>
            <a:rPr lang="es-ES" sz="1400" b="0" kern="1200" dirty="0"/>
            <a:t>Unidad básica de análisis.</a:t>
          </a:r>
        </a:p>
        <a:p>
          <a:pPr marL="0" lvl="0" indent="0" algn="l" defTabSz="800100">
            <a:lnSpc>
              <a:spcPct val="100000"/>
            </a:lnSpc>
            <a:spcBef>
              <a:spcPct val="0"/>
            </a:spcBef>
            <a:buNone/>
            <a:defRPr b="1"/>
          </a:pPr>
          <a:r>
            <a:rPr lang="es-ES" sz="1400" b="0" kern="1200" dirty="0"/>
            <a:t>Son los elementos que medimos y certificamos</a:t>
          </a:r>
        </a:p>
        <a:p>
          <a:pPr marL="0" lvl="0" indent="0" algn="l" defTabSz="800100">
            <a:lnSpc>
              <a:spcPct val="100000"/>
            </a:lnSpc>
            <a:spcBef>
              <a:spcPct val="0"/>
            </a:spcBef>
            <a:buNone/>
            <a:defRPr b="1"/>
          </a:pPr>
          <a:endParaRPr lang="es-ES" sz="1400" b="0" kern="1200" dirty="0"/>
        </a:p>
        <a:p>
          <a:pPr marL="0" lvl="0" indent="0" algn="l" defTabSz="800100">
            <a:lnSpc>
              <a:spcPct val="100000"/>
            </a:lnSpc>
            <a:spcBef>
              <a:spcPct val="0"/>
            </a:spcBef>
            <a:buNone/>
            <a:defRPr b="1"/>
          </a:pPr>
          <a:r>
            <a:rPr lang="es-ES" sz="1800" b="1" kern="1200" dirty="0"/>
            <a:t>DESCOMPUESTOS</a:t>
          </a:r>
        </a:p>
        <a:p>
          <a:pPr marL="0" lvl="0" indent="0" algn="l" defTabSz="800100">
            <a:lnSpc>
              <a:spcPct val="100000"/>
            </a:lnSpc>
            <a:spcBef>
              <a:spcPct val="0"/>
            </a:spcBef>
            <a:buNone/>
            <a:defRPr b="1"/>
          </a:pPr>
          <a:r>
            <a:rPr lang="es-ES" sz="1400" b="0" kern="1200" dirty="0"/>
            <a:t>Los precios de las partidas se pueden dividir en unitarios</a:t>
          </a:r>
        </a:p>
        <a:p>
          <a:pPr marL="0" lvl="0" indent="0" algn="l" defTabSz="800100">
            <a:lnSpc>
              <a:spcPct val="100000"/>
            </a:lnSpc>
            <a:spcBef>
              <a:spcPct val="0"/>
            </a:spcBef>
            <a:spcAft>
              <a:spcPct val="35000"/>
            </a:spcAft>
            <a:buNone/>
            <a:defRPr b="1"/>
          </a:pPr>
          <a:endParaRPr lang="es-ES" sz="2800" kern="1200" dirty="0"/>
        </a:p>
      </dsp:txBody>
      <dsp:txXfrm>
        <a:off x="8717815" y="1043937"/>
        <a:ext cx="2374730" cy="3194684"/>
      </dsp:txXfrm>
    </dsp:sp>
    <dsp:sp modelId="{2B11B898-FB09-C74D-B6DD-264E751EDD79}">
      <dsp:nvSpPr>
        <dsp:cNvPr id="0" name=""/>
        <dsp:cNvSpPr/>
      </dsp:nvSpPr>
      <dsp:spPr>
        <a:xfrm>
          <a:off x="9269299" y="4336598"/>
          <a:ext cx="2374730" cy="49537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4706B-85BA-C84C-982F-A05C39D6952D}" type="datetimeFigureOut">
              <a:rPr lang="es-ES" smtClean="0"/>
              <a:t>26/4/25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BF7A7-B510-454F-92FF-F101670FB7E9}" type="slidenum">
              <a:rPr lang="es-ES" smtClean="0"/>
              <a:t>‹Nº›</a:t>
            </a:fld>
            <a:endParaRPr lang="es-ES"/>
          </a:p>
        </p:txBody>
      </p:sp>
    </p:spTree>
    <p:extLst>
      <p:ext uri="{BB962C8B-B14F-4D97-AF65-F5344CB8AC3E}">
        <p14:creationId xmlns:p14="http://schemas.microsoft.com/office/powerpoint/2010/main" val="3802009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841BF7A7-B510-454F-92FF-F101670FB7E9}" type="slidenum">
              <a:rPr lang="es-ES" smtClean="0"/>
              <a:t>5</a:t>
            </a:fld>
            <a:endParaRPr lang="es-ES"/>
          </a:p>
        </p:txBody>
      </p:sp>
    </p:spTree>
    <p:extLst>
      <p:ext uri="{BB962C8B-B14F-4D97-AF65-F5344CB8AC3E}">
        <p14:creationId xmlns:p14="http://schemas.microsoft.com/office/powerpoint/2010/main" val="168909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841BF7A7-B510-454F-92FF-F101670FB7E9}" type="slidenum">
              <a:rPr lang="es-ES" smtClean="0"/>
              <a:t>9</a:t>
            </a:fld>
            <a:endParaRPr lang="es-ES"/>
          </a:p>
        </p:txBody>
      </p:sp>
    </p:spTree>
    <p:extLst>
      <p:ext uri="{BB962C8B-B14F-4D97-AF65-F5344CB8AC3E}">
        <p14:creationId xmlns:p14="http://schemas.microsoft.com/office/powerpoint/2010/main" val="677559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C4EE45-2926-2346-3680-21F60B20F98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9867E887-F4F4-A33B-3A9E-44DFE1CAF5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67789F4-B9AE-8224-7ECD-E6B08F0916D0}"/>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5" name="Marcador de pie de página 4">
            <a:extLst>
              <a:ext uri="{FF2B5EF4-FFF2-40B4-BE49-F238E27FC236}">
                <a16:creationId xmlns:a16="http://schemas.microsoft.com/office/drawing/2014/main" id="{893542D5-D7B9-B41F-487F-B869882B919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471BC84-7045-7DF4-6DCF-5F6EAB9A920F}"/>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362513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6FCA8C-8D92-AC69-BE7A-EDE142537A73}"/>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D9F5291-8D83-0B03-6F86-433933DE1A5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F16D88-2999-E106-59AF-898481700B26}"/>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5" name="Marcador de pie de página 4">
            <a:extLst>
              <a:ext uri="{FF2B5EF4-FFF2-40B4-BE49-F238E27FC236}">
                <a16:creationId xmlns:a16="http://schemas.microsoft.com/office/drawing/2014/main" id="{472F2688-28DF-D1E7-37C6-3FC7B65A27C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AE042DA-71E8-E37C-7C77-7D697B9EC97B}"/>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267639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38EE52E-07BE-806D-2A5E-950B715533D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B80E0E5D-8C60-871B-6360-EF3F3FD6129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EBAB549-60F6-1EE8-045E-D5D1A68652BE}"/>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5" name="Marcador de pie de página 4">
            <a:extLst>
              <a:ext uri="{FF2B5EF4-FFF2-40B4-BE49-F238E27FC236}">
                <a16:creationId xmlns:a16="http://schemas.microsoft.com/office/drawing/2014/main" id="{4BD5B0B3-6DB1-074A-C460-27A4958CC38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5EE7BD4-1DB4-96C3-5F7F-53B06F2BFF51}"/>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343789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B864C-E5C8-66AA-A3C2-2ADCA44259D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4562B1E-B9F6-7095-BC09-5CC36AFB666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872D34C-3130-EF22-31B8-563B56E1BF15}"/>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5" name="Marcador de pie de página 4">
            <a:extLst>
              <a:ext uri="{FF2B5EF4-FFF2-40B4-BE49-F238E27FC236}">
                <a16:creationId xmlns:a16="http://schemas.microsoft.com/office/drawing/2014/main" id="{0A11A4C4-4478-1FDC-40A0-14FADFFA2F1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477AAF5-67A8-A487-DFF7-ACF210D3E6FB}"/>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1877221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B2D882-6E89-9C0A-C170-1166930102F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27DFC5F0-4907-C168-6CF4-168DFC2561C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7F0D85A-4279-7850-0614-89BB46B66293}"/>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5" name="Marcador de pie de página 4">
            <a:extLst>
              <a:ext uri="{FF2B5EF4-FFF2-40B4-BE49-F238E27FC236}">
                <a16:creationId xmlns:a16="http://schemas.microsoft.com/office/drawing/2014/main" id="{C6C41C0F-91FE-983A-E211-52D4CADB8A0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DEB34CC-57C5-E579-5FAD-733AC088532B}"/>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426962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BCFE5A-9F60-509D-5AF1-E707D6175FF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B03A09D-AAF8-DE1D-219F-EEFE3F31AD5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32A96A1B-1E51-4D12-6D7E-02327F94857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EFD153E-9ED3-7AAD-B8FA-0534E9A6715C}"/>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6" name="Marcador de pie de página 5">
            <a:extLst>
              <a:ext uri="{FF2B5EF4-FFF2-40B4-BE49-F238E27FC236}">
                <a16:creationId xmlns:a16="http://schemas.microsoft.com/office/drawing/2014/main" id="{4003063D-5404-AAF7-DB6B-C2E9F1BD4CD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0A56435-E71D-9EAE-D388-33F60A084EF2}"/>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106267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DCE19E-5816-0728-9E21-83FA6480C2DF}"/>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4C84A5C-69EB-5EF0-7B6B-125E9C8C2E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AEAE34F-EFA1-2983-7692-1B7ECD16249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2D153A7-9528-86DB-362D-52163581C7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A8F95A5-31FD-237C-D2F6-AF6D61B2FE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A210F61-311C-857F-94DF-0A09225A4C69}"/>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8" name="Marcador de pie de página 7">
            <a:extLst>
              <a:ext uri="{FF2B5EF4-FFF2-40B4-BE49-F238E27FC236}">
                <a16:creationId xmlns:a16="http://schemas.microsoft.com/office/drawing/2014/main" id="{0B506124-1443-FDB9-A498-1D8097C0217E}"/>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8D499D5C-8382-6AF7-3266-B93EBA86BCB4}"/>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54556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37BC95-F634-CBDD-A23C-8F15285CC9F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7FA3CEF-00FB-0C8E-49F1-0623B88C153B}"/>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4" name="Marcador de pie de página 3">
            <a:extLst>
              <a:ext uri="{FF2B5EF4-FFF2-40B4-BE49-F238E27FC236}">
                <a16:creationId xmlns:a16="http://schemas.microsoft.com/office/drawing/2014/main" id="{FFD851B1-2688-D2AF-1D78-9D236EB6A4F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8F791172-00F4-8E38-7771-00670AAC0840}"/>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185058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8D7DAF5-9E1C-F862-CBDB-63709AEA38FF}"/>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3" name="Marcador de pie de página 2">
            <a:extLst>
              <a:ext uri="{FF2B5EF4-FFF2-40B4-BE49-F238E27FC236}">
                <a16:creationId xmlns:a16="http://schemas.microsoft.com/office/drawing/2014/main" id="{86FD7D08-68E1-C4C1-1216-7A0C0E17E806}"/>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ED04230-52D8-1CA3-0BF1-EA6BC3CD0443}"/>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233265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DA13A3-F326-C3C7-9070-5BF6BA7F3F8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BCFB246-0623-9FDD-51F5-58FC1C1C22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7860D6F7-91A6-158C-1740-8A1C626B4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664E107-0090-D5A5-F8E0-2B9A649ED9A8}"/>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6" name="Marcador de pie de página 5">
            <a:extLst>
              <a:ext uri="{FF2B5EF4-FFF2-40B4-BE49-F238E27FC236}">
                <a16:creationId xmlns:a16="http://schemas.microsoft.com/office/drawing/2014/main" id="{3DDFC821-8A00-9BC8-2B14-AF43CB655DA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700655D-0454-6AFC-ED0C-1331F369C6F8}"/>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142325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88360F-E6C1-2373-80FA-9942FD38ED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093DD42C-861C-228A-53E4-AE6CFF2305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EFF92D01-2F7C-6190-79CD-EE5089BA1E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9AD2A1-AE49-3539-8A13-9103A10A5A82}"/>
              </a:ext>
            </a:extLst>
          </p:cNvPr>
          <p:cNvSpPr>
            <a:spLocks noGrp="1"/>
          </p:cNvSpPr>
          <p:nvPr>
            <p:ph type="dt" sz="half" idx="10"/>
          </p:nvPr>
        </p:nvSpPr>
        <p:spPr/>
        <p:txBody>
          <a:bodyPr/>
          <a:lstStyle/>
          <a:p>
            <a:fld id="{8D0A786E-24D9-E54F-A3DA-49CB8325037F}" type="datetimeFigureOut">
              <a:rPr lang="es-ES" smtClean="0"/>
              <a:t>26/4/25</a:t>
            </a:fld>
            <a:endParaRPr lang="es-ES"/>
          </a:p>
        </p:txBody>
      </p:sp>
      <p:sp>
        <p:nvSpPr>
          <p:cNvPr id="6" name="Marcador de pie de página 5">
            <a:extLst>
              <a:ext uri="{FF2B5EF4-FFF2-40B4-BE49-F238E27FC236}">
                <a16:creationId xmlns:a16="http://schemas.microsoft.com/office/drawing/2014/main" id="{7971D8C1-0253-D463-CFD9-1F4647A5E2D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39FD4EE-4E22-15BF-BDFB-EA6B417358CB}"/>
              </a:ext>
            </a:extLst>
          </p:cNvPr>
          <p:cNvSpPr>
            <a:spLocks noGrp="1"/>
          </p:cNvSpPr>
          <p:nvPr>
            <p:ph type="sldNum" sz="quarter" idx="12"/>
          </p:nvPr>
        </p:nvSpPr>
        <p:spPr/>
        <p:txBody>
          <a:bodyPr/>
          <a:lstStyle/>
          <a:p>
            <a:fld id="{F3E85AF5-7A39-A545-B481-2AE2E9B88F96}" type="slidenum">
              <a:rPr lang="es-ES" smtClean="0"/>
              <a:t>‹Nº›</a:t>
            </a:fld>
            <a:endParaRPr lang="es-ES"/>
          </a:p>
        </p:txBody>
      </p:sp>
    </p:spTree>
    <p:extLst>
      <p:ext uri="{BB962C8B-B14F-4D97-AF65-F5344CB8AC3E}">
        <p14:creationId xmlns:p14="http://schemas.microsoft.com/office/powerpoint/2010/main" val="98035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A7A262-61FF-6ABF-535E-909D5AC9ED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51740A0-A2CC-0D03-E218-143A80B697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6D9DEE0-564F-DC87-188A-FFFC1D2C08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D0A786E-24D9-E54F-A3DA-49CB8325037F}" type="datetimeFigureOut">
              <a:rPr lang="es-ES" smtClean="0"/>
              <a:t>26/4/25</a:t>
            </a:fld>
            <a:endParaRPr lang="es-ES"/>
          </a:p>
        </p:txBody>
      </p:sp>
      <p:sp>
        <p:nvSpPr>
          <p:cNvPr id="5" name="Marcador de pie de página 4">
            <a:extLst>
              <a:ext uri="{FF2B5EF4-FFF2-40B4-BE49-F238E27FC236}">
                <a16:creationId xmlns:a16="http://schemas.microsoft.com/office/drawing/2014/main" id="{0E110470-DE6D-5D61-171C-FEC093839E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FCE62D58-BFD8-AF40-BEBA-E3979C691C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3E85AF5-7A39-A545-B481-2AE2E9B88F96}" type="slidenum">
              <a:rPr lang="es-ES" smtClean="0"/>
              <a:t>‹Nº›</a:t>
            </a:fld>
            <a:endParaRPr lang="es-ES"/>
          </a:p>
        </p:txBody>
      </p:sp>
    </p:spTree>
    <p:extLst>
      <p:ext uri="{BB962C8B-B14F-4D97-AF65-F5344CB8AC3E}">
        <p14:creationId xmlns:p14="http://schemas.microsoft.com/office/powerpoint/2010/main" val="1133057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CE2E8D-8C3C-7D05-C328-EDACC7A4ED5F}"/>
              </a:ext>
            </a:extLst>
          </p:cNvPr>
          <p:cNvSpPr>
            <a:spLocks noGrp="1"/>
          </p:cNvSpPr>
          <p:nvPr>
            <p:ph type="ctrTitle"/>
          </p:nvPr>
        </p:nvSpPr>
        <p:spPr>
          <a:xfrm>
            <a:off x="1524000" y="3616778"/>
            <a:ext cx="9144000" cy="2387600"/>
          </a:xfrm>
        </p:spPr>
        <p:txBody>
          <a:bodyPr>
            <a:normAutofit fontScale="90000"/>
          </a:bodyPr>
          <a:lstStyle/>
          <a:p>
            <a:br>
              <a:rPr lang="es-ES" dirty="0"/>
            </a:br>
            <a:br>
              <a:rPr lang="es-ES" dirty="0"/>
            </a:br>
            <a:br>
              <a:rPr lang="es-ES" dirty="0"/>
            </a:br>
            <a:r>
              <a:rPr lang="es-ES" dirty="0"/>
              <a:t>TREE</a:t>
            </a:r>
            <a:br>
              <a:rPr lang="es-ES" dirty="0"/>
            </a:br>
            <a:r>
              <a:rPr lang="es-ES" dirty="0"/>
              <a:t>Estructura de datos</a:t>
            </a:r>
            <a:br>
              <a:rPr lang="es-ES" dirty="0"/>
            </a:br>
            <a:endParaRPr lang="es-ES" dirty="0"/>
          </a:p>
        </p:txBody>
      </p:sp>
      <p:pic>
        <p:nvPicPr>
          <p:cNvPr id="4" name="Imagen 3" descr="Dibujo en blanco y negro&#10;&#10;Descripción generada automáticamente con confianza media">
            <a:extLst>
              <a:ext uri="{FF2B5EF4-FFF2-40B4-BE49-F238E27FC236}">
                <a16:creationId xmlns:a16="http://schemas.microsoft.com/office/drawing/2014/main" id="{00A5A4A4-92D4-4421-36A5-5A6CEE0D4D15}"/>
              </a:ext>
            </a:extLst>
          </p:cNvPr>
          <p:cNvPicPr>
            <a:picLocks noChangeAspect="1"/>
          </p:cNvPicPr>
          <p:nvPr/>
        </p:nvPicPr>
        <p:blipFill>
          <a:blip r:embed="rId2"/>
          <a:stretch>
            <a:fillRect/>
          </a:stretch>
        </p:blipFill>
        <p:spPr>
          <a:xfrm>
            <a:off x="4997450" y="1257300"/>
            <a:ext cx="2197100" cy="2171700"/>
          </a:xfrm>
          <a:prstGeom prst="rect">
            <a:avLst/>
          </a:prstGeom>
        </p:spPr>
      </p:pic>
    </p:spTree>
    <p:extLst>
      <p:ext uri="{BB962C8B-B14F-4D97-AF65-F5344CB8AC3E}">
        <p14:creationId xmlns:p14="http://schemas.microsoft.com/office/powerpoint/2010/main" val="334856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EAB9690-6854-6908-F4CF-6AE56A8E9157}"/>
              </a:ext>
            </a:extLst>
          </p:cNvPr>
          <p:cNvSpPr>
            <a:spLocks noGrp="1"/>
          </p:cNvSpPr>
          <p:nvPr>
            <p:ph type="title"/>
          </p:nvPr>
        </p:nvSpPr>
        <p:spPr>
          <a:xfrm>
            <a:off x="838200" y="365125"/>
            <a:ext cx="10515600" cy="1325563"/>
          </a:xfrm>
        </p:spPr>
        <p:txBody>
          <a:bodyPr/>
          <a:lstStyle/>
          <a:p>
            <a:r>
              <a:rPr lang="es-ES" dirty="0">
                <a:solidFill>
                  <a:srgbClr val="00B050"/>
                </a:solidFill>
              </a:rPr>
              <a:t>Operaciones: CERTIFICACION</a:t>
            </a:r>
          </a:p>
        </p:txBody>
      </p:sp>
      <p:sp>
        <p:nvSpPr>
          <p:cNvPr id="5" name="Marcador de contenido 2">
            <a:extLst>
              <a:ext uri="{FF2B5EF4-FFF2-40B4-BE49-F238E27FC236}">
                <a16:creationId xmlns:a16="http://schemas.microsoft.com/office/drawing/2014/main" id="{4472BD44-627E-6B89-1D6F-0DF4D37126B9}"/>
              </a:ext>
            </a:extLst>
          </p:cNvPr>
          <p:cNvSpPr>
            <a:spLocks noGrp="1"/>
          </p:cNvSpPr>
          <p:nvPr>
            <p:ph idx="1"/>
          </p:nvPr>
        </p:nvSpPr>
        <p:spPr>
          <a:xfrm>
            <a:off x="598055" y="1825623"/>
            <a:ext cx="5257800" cy="3799321"/>
          </a:xfrm>
        </p:spPr>
        <p:txBody>
          <a:bodyPr>
            <a:normAutofit/>
          </a:bodyPr>
          <a:lstStyle/>
          <a:p>
            <a:pPr marL="0" indent="0">
              <a:buNone/>
            </a:pPr>
            <a:r>
              <a:rPr lang="es-ES" sz="1800" b="1" dirty="0"/>
              <a:t>CERTIFICACION</a:t>
            </a:r>
          </a:p>
          <a:p>
            <a:r>
              <a:rPr lang="es-ES" sz="1800" dirty="0"/>
              <a:t>Asignar cliente y % de retención por garantía</a:t>
            </a:r>
          </a:p>
          <a:p>
            <a:r>
              <a:rPr lang="es-ES" sz="1800" dirty="0"/>
              <a:t>Generar anticipos</a:t>
            </a:r>
          </a:p>
          <a:p>
            <a:r>
              <a:rPr lang="es-ES" sz="1800" dirty="0"/>
              <a:t>Certificar capítulos por porcentaje</a:t>
            </a:r>
          </a:p>
          <a:p>
            <a:r>
              <a:rPr lang="es-ES" sz="1800" dirty="0"/>
              <a:t>Certificar partidas por porcentaje</a:t>
            </a:r>
          </a:p>
          <a:p>
            <a:r>
              <a:rPr lang="es-ES" sz="1800" dirty="0"/>
              <a:t>Certificar partidas por medición</a:t>
            </a:r>
          </a:p>
          <a:p>
            <a:r>
              <a:rPr lang="es-ES" sz="1800" dirty="0"/>
              <a:t>Generar proforma de certificación</a:t>
            </a:r>
          </a:p>
          <a:p>
            <a:r>
              <a:rPr lang="es-ES" sz="1800" dirty="0"/>
              <a:t>Informe de certificación</a:t>
            </a:r>
          </a:p>
          <a:p>
            <a:r>
              <a:rPr lang="es-ES" sz="1800" dirty="0"/>
              <a:t>Rectificar proforma de certificación</a:t>
            </a:r>
          </a:p>
          <a:p>
            <a:r>
              <a:rPr lang="es-ES" sz="1800" dirty="0"/>
              <a:t>Generar facturas definitivas</a:t>
            </a:r>
          </a:p>
          <a:p>
            <a:pPr marL="0" indent="0">
              <a:buNone/>
            </a:pPr>
            <a:endParaRPr lang="es-ES" dirty="0"/>
          </a:p>
        </p:txBody>
      </p:sp>
      <p:sp>
        <p:nvSpPr>
          <p:cNvPr id="6" name="Marcador de contenido 2">
            <a:extLst>
              <a:ext uri="{FF2B5EF4-FFF2-40B4-BE49-F238E27FC236}">
                <a16:creationId xmlns:a16="http://schemas.microsoft.com/office/drawing/2014/main" id="{FC2478AC-A9DD-3DBA-9FEA-5B1BD8F00EB1}"/>
              </a:ext>
            </a:extLst>
          </p:cNvPr>
          <p:cNvSpPr txBox="1">
            <a:spLocks/>
          </p:cNvSpPr>
          <p:nvPr/>
        </p:nvSpPr>
        <p:spPr>
          <a:xfrm>
            <a:off x="6096000" y="1825623"/>
            <a:ext cx="5257800" cy="37993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800" b="1" dirty="0"/>
              <a:t>PRODUCCION</a:t>
            </a:r>
          </a:p>
          <a:p>
            <a:r>
              <a:rPr lang="es-ES" sz="1800" dirty="0"/>
              <a:t>Preparar la obra para producción distinta de certificación</a:t>
            </a:r>
          </a:p>
          <a:p>
            <a:r>
              <a:rPr lang="es-ES" sz="1800" dirty="0"/>
              <a:t>Producir sin certificar // certificar sin producir</a:t>
            </a:r>
          </a:p>
          <a:p>
            <a:pPr marL="0" indent="0">
              <a:buFont typeface="Arial" panose="020B0604020202020204" pitchFamily="34" charset="0"/>
              <a:buNone/>
            </a:pPr>
            <a:endParaRPr lang="es-ES" dirty="0"/>
          </a:p>
        </p:txBody>
      </p:sp>
    </p:spTree>
    <p:extLst>
      <p:ext uri="{BB962C8B-B14F-4D97-AF65-F5344CB8AC3E}">
        <p14:creationId xmlns:p14="http://schemas.microsoft.com/office/powerpoint/2010/main" val="533740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896AF74-EE0B-DA04-E000-151E5DA9BADF}"/>
              </a:ext>
            </a:extLst>
          </p:cNvPr>
          <p:cNvSpPr>
            <a:spLocks noGrp="1"/>
          </p:cNvSpPr>
          <p:nvPr>
            <p:ph type="title"/>
          </p:nvPr>
        </p:nvSpPr>
        <p:spPr>
          <a:xfrm>
            <a:off x="838200" y="365125"/>
            <a:ext cx="10515600" cy="964911"/>
          </a:xfrm>
        </p:spPr>
        <p:txBody>
          <a:bodyPr/>
          <a:lstStyle/>
          <a:p>
            <a:r>
              <a:rPr lang="es-ES" dirty="0">
                <a:solidFill>
                  <a:srgbClr val="FF0000"/>
                </a:solidFill>
              </a:rPr>
              <a:t>Operaciones: COSTES</a:t>
            </a:r>
          </a:p>
        </p:txBody>
      </p:sp>
      <p:sp>
        <p:nvSpPr>
          <p:cNvPr id="5" name="Marcador de contenido 2">
            <a:extLst>
              <a:ext uri="{FF2B5EF4-FFF2-40B4-BE49-F238E27FC236}">
                <a16:creationId xmlns:a16="http://schemas.microsoft.com/office/drawing/2014/main" id="{AE227ABF-DC21-AE30-7D0C-4B07882A67BE}"/>
              </a:ext>
            </a:extLst>
          </p:cNvPr>
          <p:cNvSpPr>
            <a:spLocks noGrp="1"/>
          </p:cNvSpPr>
          <p:nvPr>
            <p:ph idx="1"/>
          </p:nvPr>
        </p:nvSpPr>
        <p:spPr>
          <a:xfrm>
            <a:off x="1651001" y="1469014"/>
            <a:ext cx="4712854" cy="4802188"/>
          </a:xfrm>
        </p:spPr>
        <p:txBody>
          <a:bodyPr>
            <a:normAutofit fontScale="85000" lnSpcReduction="20000"/>
          </a:bodyPr>
          <a:lstStyle/>
          <a:p>
            <a:pPr marL="0" indent="0">
              <a:buNone/>
            </a:pPr>
            <a:r>
              <a:rPr lang="es-ES" sz="1900" b="1" dirty="0"/>
              <a:t>COSTES EXTERNOS</a:t>
            </a:r>
          </a:p>
          <a:p>
            <a:r>
              <a:rPr lang="es-ES" sz="1800" dirty="0"/>
              <a:t>Comparativos –&gt; Registrar ofertas -&gt; Adjudicar</a:t>
            </a:r>
          </a:p>
          <a:p>
            <a:r>
              <a:rPr lang="es-ES" sz="1800" dirty="0"/>
              <a:t>Adjudicaciones directas sin comparativo</a:t>
            </a:r>
          </a:p>
          <a:p>
            <a:r>
              <a:rPr lang="es-ES" sz="1800" dirty="0"/>
              <a:t>Pedidos directos</a:t>
            </a:r>
          </a:p>
          <a:p>
            <a:r>
              <a:rPr lang="es-ES" sz="1800" dirty="0"/>
              <a:t>Recepción de albaranes</a:t>
            </a:r>
          </a:p>
          <a:p>
            <a:pPr lvl="1"/>
            <a:r>
              <a:rPr lang="es-ES" sz="1400" dirty="0"/>
              <a:t>Servir pedidos a albarán</a:t>
            </a:r>
          </a:p>
          <a:p>
            <a:pPr lvl="1"/>
            <a:r>
              <a:rPr lang="es-ES" sz="1400" dirty="0"/>
              <a:t>Albarán directo</a:t>
            </a:r>
          </a:p>
          <a:p>
            <a:r>
              <a:rPr lang="es-ES" sz="1800" dirty="0"/>
              <a:t>Recepción de facturas</a:t>
            </a:r>
          </a:p>
          <a:p>
            <a:pPr lvl="1"/>
            <a:r>
              <a:rPr lang="es-ES" sz="1400" dirty="0"/>
              <a:t>Servir albaranes a factura</a:t>
            </a:r>
          </a:p>
          <a:p>
            <a:pPr lvl="1"/>
            <a:r>
              <a:rPr lang="es-ES" sz="1400" dirty="0"/>
              <a:t>Factura directa</a:t>
            </a:r>
          </a:p>
          <a:p>
            <a:r>
              <a:rPr lang="es-ES" sz="1800" dirty="0"/>
              <a:t>Imputación de albaranes</a:t>
            </a:r>
          </a:p>
          <a:p>
            <a:r>
              <a:rPr lang="es-ES" sz="1800" dirty="0"/>
              <a:t>Traspasos</a:t>
            </a:r>
          </a:p>
          <a:p>
            <a:r>
              <a:rPr lang="es-ES" sz="1800" dirty="0"/>
              <a:t>Exportación de facturas a contabilidad</a:t>
            </a:r>
          </a:p>
          <a:p>
            <a:r>
              <a:rPr lang="es-ES" sz="1800" dirty="0"/>
              <a:t>Costes detallados por capítulo/partida</a:t>
            </a:r>
          </a:p>
          <a:p>
            <a:r>
              <a:rPr lang="es-ES" sz="1800" dirty="0"/>
              <a:t>Costes por proveedores/artículos</a:t>
            </a:r>
          </a:p>
          <a:p>
            <a:r>
              <a:rPr lang="es-ES" sz="1800" dirty="0"/>
              <a:t>Costes por periodo</a:t>
            </a:r>
          </a:p>
          <a:p>
            <a:r>
              <a:rPr lang="es-ES" sz="1800" dirty="0"/>
              <a:t>Estado de pagos</a:t>
            </a:r>
          </a:p>
          <a:p>
            <a:r>
              <a:rPr lang="es-ES" sz="1800" dirty="0"/>
              <a:t>Control documental</a:t>
            </a:r>
          </a:p>
          <a:p>
            <a:pPr marL="0" indent="0">
              <a:buNone/>
            </a:pPr>
            <a:endParaRPr lang="es-ES" dirty="0"/>
          </a:p>
        </p:txBody>
      </p:sp>
      <p:sp>
        <p:nvSpPr>
          <p:cNvPr id="6" name="Marcador de contenido 2">
            <a:extLst>
              <a:ext uri="{FF2B5EF4-FFF2-40B4-BE49-F238E27FC236}">
                <a16:creationId xmlns:a16="http://schemas.microsoft.com/office/drawing/2014/main" id="{0551386D-1D58-104F-848F-62550D0CFE60}"/>
              </a:ext>
            </a:extLst>
          </p:cNvPr>
          <p:cNvSpPr txBox="1">
            <a:spLocks/>
          </p:cNvSpPr>
          <p:nvPr/>
        </p:nvSpPr>
        <p:spPr>
          <a:xfrm>
            <a:off x="7245928" y="1469014"/>
            <a:ext cx="3422073" cy="27704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600" b="1" dirty="0"/>
              <a:t>COSTES INTERNOS</a:t>
            </a:r>
          </a:p>
          <a:p>
            <a:r>
              <a:rPr lang="es-ES" sz="1400" dirty="0"/>
              <a:t>Alta de personal propio</a:t>
            </a:r>
          </a:p>
          <a:p>
            <a:r>
              <a:rPr lang="es-ES" sz="1400" dirty="0"/>
              <a:t>Alta de maquinaria propia</a:t>
            </a:r>
          </a:p>
          <a:p>
            <a:r>
              <a:rPr lang="es-ES" sz="1400" dirty="0"/>
              <a:t>Alta de conceptos para partes</a:t>
            </a:r>
          </a:p>
          <a:p>
            <a:r>
              <a:rPr lang="es-ES" sz="1400" dirty="0"/>
              <a:t>Generación de partes de trabajo</a:t>
            </a:r>
          </a:p>
          <a:p>
            <a:pPr lvl="1"/>
            <a:r>
              <a:rPr lang="es-ES" sz="1200" dirty="0"/>
              <a:t>Partes directos desde TREE</a:t>
            </a:r>
          </a:p>
          <a:p>
            <a:pPr lvl="1"/>
            <a:r>
              <a:rPr lang="es-ES" sz="1200" dirty="0"/>
              <a:t>Importar desde Excel</a:t>
            </a:r>
          </a:p>
          <a:p>
            <a:pPr lvl="1"/>
            <a:r>
              <a:rPr lang="es-ES" sz="1200" dirty="0"/>
              <a:t>Partes desde </a:t>
            </a:r>
            <a:r>
              <a:rPr lang="es-ES" sz="1200" dirty="0" err="1"/>
              <a:t>Tree</a:t>
            </a:r>
            <a:r>
              <a:rPr lang="es-ES" sz="1200" dirty="0"/>
              <a:t> App Cloud</a:t>
            </a:r>
          </a:p>
          <a:p>
            <a:r>
              <a:rPr lang="es-ES" sz="1400" dirty="0"/>
              <a:t>Tablas dinámicas de partes</a:t>
            </a:r>
          </a:p>
          <a:p>
            <a:pPr marL="0" indent="0">
              <a:buFont typeface="Arial" panose="020B0604020202020204" pitchFamily="34" charset="0"/>
              <a:buNone/>
            </a:pPr>
            <a:endParaRPr lang="es-ES" dirty="0"/>
          </a:p>
        </p:txBody>
      </p:sp>
      <p:sp>
        <p:nvSpPr>
          <p:cNvPr id="7" name="Marcador de contenido 2">
            <a:extLst>
              <a:ext uri="{FF2B5EF4-FFF2-40B4-BE49-F238E27FC236}">
                <a16:creationId xmlns:a16="http://schemas.microsoft.com/office/drawing/2014/main" id="{4644E018-C858-F68E-FA62-13501772A8BC}"/>
              </a:ext>
            </a:extLst>
          </p:cNvPr>
          <p:cNvSpPr txBox="1">
            <a:spLocks/>
          </p:cNvSpPr>
          <p:nvPr/>
        </p:nvSpPr>
        <p:spPr>
          <a:xfrm>
            <a:off x="7245928" y="4341096"/>
            <a:ext cx="3422073" cy="21428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600" b="1" dirty="0"/>
              <a:t>ALMACEN</a:t>
            </a:r>
          </a:p>
          <a:p>
            <a:r>
              <a:rPr lang="es-ES" sz="1400" dirty="0"/>
              <a:t>ENTRADAS</a:t>
            </a:r>
          </a:p>
          <a:p>
            <a:pPr lvl="1"/>
            <a:r>
              <a:rPr lang="es-ES" sz="1000" dirty="0"/>
              <a:t>Albaranes de compra</a:t>
            </a:r>
          </a:p>
          <a:p>
            <a:pPr lvl="1"/>
            <a:r>
              <a:rPr lang="es-ES" sz="1000" dirty="0"/>
              <a:t>Traspasos desde otra obra</a:t>
            </a:r>
          </a:p>
          <a:p>
            <a:r>
              <a:rPr lang="es-ES" sz="1400" dirty="0"/>
              <a:t>SALIDAS</a:t>
            </a:r>
          </a:p>
          <a:p>
            <a:pPr lvl="1"/>
            <a:r>
              <a:rPr lang="es-ES" sz="1000" dirty="0"/>
              <a:t>Imputaciones</a:t>
            </a:r>
          </a:p>
          <a:p>
            <a:pPr lvl="1"/>
            <a:r>
              <a:rPr lang="es-ES" sz="1000" dirty="0"/>
              <a:t>Traspasos a otras obras</a:t>
            </a:r>
          </a:p>
          <a:p>
            <a:r>
              <a:rPr lang="es-ES" sz="1400" dirty="0"/>
              <a:t>Listados de almacén</a:t>
            </a:r>
          </a:p>
          <a:p>
            <a:pPr marL="0" indent="0">
              <a:buFont typeface="Arial" panose="020B0604020202020204" pitchFamily="34" charset="0"/>
              <a:buNone/>
            </a:pPr>
            <a:endParaRPr lang="es-ES" dirty="0"/>
          </a:p>
        </p:txBody>
      </p:sp>
    </p:spTree>
    <p:extLst>
      <p:ext uri="{BB962C8B-B14F-4D97-AF65-F5344CB8AC3E}">
        <p14:creationId xmlns:p14="http://schemas.microsoft.com/office/powerpoint/2010/main" val="76076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446CC15-1026-7C94-29D7-76DAD7E36B6B}"/>
              </a:ext>
            </a:extLst>
          </p:cNvPr>
          <p:cNvSpPr>
            <a:spLocks noGrp="1"/>
          </p:cNvSpPr>
          <p:nvPr>
            <p:ph type="title"/>
          </p:nvPr>
        </p:nvSpPr>
        <p:spPr>
          <a:xfrm>
            <a:off x="841248" y="256032"/>
            <a:ext cx="10506456" cy="1014984"/>
          </a:xfrm>
        </p:spPr>
        <p:txBody>
          <a:bodyPr anchor="b">
            <a:normAutofit/>
          </a:bodyPr>
          <a:lstStyle/>
          <a:p>
            <a:r>
              <a:rPr lang="es-ES" dirty="0"/>
              <a:t>Almacenamiento de datos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Marcador de contenido 2">
            <a:extLst>
              <a:ext uri="{FF2B5EF4-FFF2-40B4-BE49-F238E27FC236}">
                <a16:creationId xmlns:a16="http://schemas.microsoft.com/office/drawing/2014/main" id="{B52EB7B8-D12A-842A-49F0-3AD9E6A3AD7E}"/>
              </a:ext>
            </a:extLst>
          </p:cNvPr>
          <p:cNvGraphicFramePr>
            <a:graphicFrameLocks noGrp="1"/>
          </p:cNvGraphicFramePr>
          <p:nvPr>
            <p:ph idx="1"/>
            <p:extLst>
              <p:ext uri="{D42A27DB-BD31-4B8C-83A1-F6EECF244321}">
                <p14:modId xmlns:p14="http://schemas.microsoft.com/office/powerpoint/2010/main" val="323520145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8578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8BE89F-270B-7497-EA31-2DF857E4E66D}"/>
              </a:ext>
            </a:extLst>
          </p:cNvPr>
          <p:cNvSpPr>
            <a:spLocks noGrp="1"/>
          </p:cNvSpPr>
          <p:nvPr>
            <p:ph type="title"/>
          </p:nvPr>
        </p:nvSpPr>
        <p:spPr/>
        <p:txBody>
          <a:bodyPr/>
          <a:lstStyle/>
          <a:p>
            <a:r>
              <a:rPr lang="es-ES" dirty="0"/>
              <a:t>Esquema de datos en TREE</a:t>
            </a:r>
          </a:p>
        </p:txBody>
      </p:sp>
      <p:sp>
        <p:nvSpPr>
          <p:cNvPr id="3" name="Marcador de contenido 2">
            <a:extLst>
              <a:ext uri="{FF2B5EF4-FFF2-40B4-BE49-F238E27FC236}">
                <a16:creationId xmlns:a16="http://schemas.microsoft.com/office/drawing/2014/main" id="{315FE16A-6923-5EEA-B14D-BA91516155B0}"/>
              </a:ext>
            </a:extLst>
          </p:cNvPr>
          <p:cNvSpPr>
            <a:spLocks noGrp="1"/>
          </p:cNvSpPr>
          <p:nvPr>
            <p:ph idx="1"/>
          </p:nvPr>
        </p:nvSpPr>
        <p:spPr>
          <a:xfrm>
            <a:off x="838200" y="1781908"/>
            <a:ext cx="5105399" cy="2954215"/>
          </a:xfrm>
        </p:spPr>
        <p:txBody>
          <a:bodyPr>
            <a:normAutofit/>
          </a:bodyPr>
          <a:lstStyle/>
          <a:p>
            <a:r>
              <a:rPr lang="es-ES" dirty="0"/>
              <a:t>Conexiones</a:t>
            </a:r>
          </a:p>
          <a:p>
            <a:pPr lvl="1"/>
            <a:r>
              <a:rPr lang="es-ES" dirty="0"/>
              <a:t>Empresas</a:t>
            </a:r>
          </a:p>
          <a:p>
            <a:pPr lvl="2"/>
            <a:r>
              <a:rPr lang="es-ES" dirty="0"/>
              <a:t>Delegaciones</a:t>
            </a:r>
          </a:p>
          <a:p>
            <a:pPr lvl="3"/>
            <a:r>
              <a:rPr lang="es-ES" dirty="0"/>
              <a:t>Grupos de obras</a:t>
            </a:r>
          </a:p>
          <a:p>
            <a:pPr lvl="4"/>
            <a:r>
              <a:rPr lang="es-ES" dirty="0"/>
              <a:t>Obras</a:t>
            </a:r>
          </a:p>
          <a:p>
            <a:pPr lvl="5"/>
            <a:r>
              <a:rPr lang="es-ES" dirty="0"/>
              <a:t>Capítulos, sub-cap...</a:t>
            </a:r>
          </a:p>
          <a:p>
            <a:pPr lvl="6"/>
            <a:r>
              <a:rPr lang="es-ES" b="1" dirty="0"/>
              <a:t>Partidas</a:t>
            </a:r>
          </a:p>
          <a:p>
            <a:pPr lvl="7"/>
            <a:r>
              <a:rPr lang="es-ES" dirty="0"/>
              <a:t>Unitarios</a:t>
            </a:r>
          </a:p>
        </p:txBody>
      </p:sp>
      <p:sp>
        <p:nvSpPr>
          <p:cNvPr id="4" name="Marcador de contenido 2">
            <a:extLst>
              <a:ext uri="{FF2B5EF4-FFF2-40B4-BE49-F238E27FC236}">
                <a16:creationId xmlns:a16="http://schemas.microsoft.com/office/drawing/2014/main" id="{F06C09C2-3CB1-1DFE-6F62-40F11B189F91}"/>
              </a:ext>
            </a:extLst>
          </p:cNvPr>
          <p:cNvSpPr txBox="1">
            <a:spLocks/>
          </p:cNvSpPr>
          <p:nvPr/>
        </p:nvSpPr>
        <p:spPr>
          <a:xfrm>
            <a:off x="6600093" y="1690688"/>
            <a:ext cx="4865075" cy="3783989"/>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b="1" dirty="0"/>
              <a:t>CONEXIÓN</a:t>
            </a:r>
            <a:r>
              <a:rPr lang="es-ES" dirty="0"/>
              <a:t>: Acceso a la base de datos</a:t>
            </a:r>
          </a:p>
          <a:p>
            <a:pPr marL="0" indent="0">
              <a:buNone/>
            </a:pPr>
            <a:r>
              <a:rPr lang="es-ES" b="1" dirty="0"/>
              <a:t>EMPRESA</a:t>
            </a:r>
            <a:r>
              <a:rPr lang="es-ES" dirty="0"/>
              <a:t>: Entidad jurídico y fiscal que ejecuta la obra. Tiene asociada una empresa de a3ERP con su contabilidad, sus clientes, proveedores, carteras, bancos, impuestos,…</a:t>
            </a:r>
          </a:p>
          <a:p>
            <a:pPr marL="0" indent="0">
              <a:buNone/>
            </a:pPr>
            <a:r>
              <a:rPr lang="es-ES" b="1" dirty="0"/>
              <a:t>DELEGACIONES y GRUPOS</a:t>
            </a:r>
            <a:r>
              <a:rPr lang="es-ES" dirty="0"/>
              <a:t>: Permiten informes agrupando obras, así como permisos de acceso de usuarios a determinadas obras. Son opcionales</a:t>
            </a:r>
          </a:p>
          <a:p>
            <a:pPr marL="0" indent="0">
              <a:buNone/>
            </a:pPr>
            <a:r>
              <a:rPr lang="es-ES" b="1" dirty="0"/>
              <a:t>OBRAS</a:t>
            </a:r>
            <a:r>
              <a:rPr lang="es-ES" dirty="0"/>
              <a:t>: Elemento raíz de cada construcción. Contiene condiciones del cliente, centros de coste, contratos, base de precios por cada obra, almacén de obra, localización, …</a:t>
            </a:r>
          </a:p>
          <a:p>
            <a:pPr marL="0" indent="0">
              <a:buNone/>
            </a:pPr>
            <a:r>
              <a:rPr lang="es-ES" b="1" dirty="0"/>
              <a:t>CAPITULOS</a:t>
            </a:r>
            <a:r>
              <a:rPr lang="es-ES" dirty="0"/>
              <a:t>: por sí solos no significan nada. Simplemente son un conjunto de partidas (o de sub-capítulos). Una manera de agrupar la información.  El presupuesto, las certificaciones o los costes no varían si agrupamos partidas de una </a:t>
            </a:r>
            <a:r>
              <a:rPr lang="es-ES" dirty="0" err="1"/>
              <a:t>maera</a:t>
            </a:r>
            <a:r>
              <a:rPr lang="es-ES" dirty="0"/>
              <a:t> o de otra, pero los capítulos nos facilitan el análisis de datos.</a:t>
            </a:r>
          </a:p>
          <a:p>
            <a:pPr marL="0" indent="0">
              <a:buNone/>
            </a:pPr>
            <a:r>
              <a:rPr lang="es-ES" b="1" dirty="0"/>
              <a:t>PARTIDAS</a:t>
            </a:r>
            <a:r>
              <a:rPr lang="es-ES" dirty="0"/>
              <a:t>: son la unidad básica de análisis de las obras:</a:t>
            </a:r>
          </a:p>
          <a:p>
            <a:pPr>
              <a:spcBef>
                <a:spcPts val="0"/>
              </a:spcBef>
            </a:pPr>
            <a:r>
              <a:rPr lang="es-ES" dirty="0"/>
              <a:t>Medición y presupuesto</a:t>
            </a:r>
          </a:p>
          <a:p>
            <a:pPr>
              <a:spcBef>
                <a:spcPts val="0"/>
              </a:spcBef>
            </a:pPr>
            <a:r>
              <a:rPr lang="es-ES" dirty="0"/>
              <a:t>Producción</a:t>
            </a:r>
          </a:p>
          <a:p>
            <a:pPr>
              <a:spcBef>
                <a:spcPts val="0"/>
              </a:spcBef>
            </a:pPr>
            <a:r>
              <a:rPr lang="es-ES" dirty="0"/>
              <a:t>Certificación</a:t>
            </a:r>
          </a:p>
          <a:p>
            <a:pPr>
              <a:spcBef>
                <a:spcPts val="0"/>
              </a:spcBef>
            </a:pPr>
            <a:r>
              <a:rPr lang="es-ES" dirty="0"/>
              <a:t>Imputación de costes</a:t>
            </a:r>
          </a:p>
          <a:p>
            <a:pPr>
              <a:spcBef>
                <a:spcPts val="0"/>
              </a:spcBef>
            </a:pPr>
            <a:r>
              <a:rPr lang="es-ES" dirty="0"/>
              <a:t>Planificación</a:t>
            </a:r>
          </a:p>
        </p:txBody>
      </p:sp>
    </p:spTree>
    <p:extLst>
      <p:ext uri="{BB962C8B-B14F-4D97-AF65-F5344CB8AC3E}">
        <p14:creationId xmlns:p14="http://schemas.microsoft.com/office/powerpoint/2010/main" val="97515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8D3494-DEF3-2FDC-5998-06C95DE7F4CC}"/>
              </a:ext>
            </a:extLst>
          </p:cNvPr>
          <p:cNvSpPr>
            <a:spLocks noGrp="1"/>
          </p:cNvSpPr>
          <p:nvPr>
            <p:ph type="title"/>
          </p:nvPr>
        </p:nvSpPr>
        <p:spPr>
          <a:xfrm>
            <a:off x="838200" y="365126"/>
            <a:ext cx="10515600" cy="810532"/>
          </a:xfrm>
        </p:spPr>
        <p:txBody>
          <a:bodyPr/>
          <a:lstStyle/>
          <a:p>
            <a:r>
              <a:rPr lang="es-ES" dirty="0"/>
              <a:t>Esquema de datos en TREE</a:t>
            </a:r>
          </a:p>
        </p:txBody>
      </p:sp>
      <p:graphicFrame>
        <p:nvGraphicFramePr>
          <p:cNvPr id="6" name="Marcador de contenido 2">
            <a:extLst>
              <a:ext uri="{FF2B5EF4-FFF2-40B4-BE49-F238E27FC236}">
                <a16:creationId xmlns:a16="http://schemas.microsoft.com/office/drawing/2014/main" id="{A7B2AAE4-5ECC-81C2-A215-DE64F3DB6E7A}"/>
              </a:ext>
            </a:extLst>
          </p:cNvPr>
          <p:cNvGraphicFramePr>
            <a:graphicFrameLocks noGrp="1"/>
          </p:cNvGraphicFramePr>
          <p:nvPr>
            <p:ph idx="1"/>
            <p:extLst>
              <p:ext uri="{D42A27DB-BD31-4B8C-83A1-F6EECF244321}">
                <p14:modId xmlns:p14="http://schemas.microsoft.com/office/powerpoint/2010/main" val="1854224397"/>
              </p:ext>
            </p:extLst>
          </p:nvPr>
        </p:nvGraphicFramePr>
        <p:xfrm>
          <a:off x="261257" y="1175658"/>
          <a:ext cx="11665132" cy="5343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6176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0DE394-617B-792C-CBD1-8E4973ED8397}"/>
              </a:ext>
            </a:extLst>
          </p:cNvPr>
          <p:cNvSpPr>
            <a:spLocks noGrp="1"/>
          </p:cNvSpPr>
          <p:nvPr>
            <p:ph type="title"/>
          </p:nvPr>
        </p:nvSpPr>
        <p:spPr>
          <a:xfrm>
            <a:off x="838200" y="365125"/>
            <a:ext cx="10515600" cy="549275"/>
          </a:xfrm>
        </p:spPr>
        <p:txBody>
          <a:bodyPr>
            <a:normAutofit fontScale="90000"/>
          </a:bodyPr>
          <a:lstStyle/>
          <a:p>
            <a:r>
              <a:rPr lang="es-ES" dirty="0"/>
              <a:t>DEFINICIONES EN TREE</a:t>
            </a:r>
          </a:p>
        </p:txBody>
      </p:sp>
      <p:sp>
        <p:nvSpPr>
          <p:cNvPr id="3" name="Marcador de contenido 2">
            <a:extLst>
              <a:ext uri="{FF2B5EF4-FFF2-40B4-BE49-F238E27FC236}">
                <a16:creationId xmlns:a16="http://schemas.microsoft.com/office/drawing/2014/main" id="{D279853D-D12F-6E76-2C00-C892E08927B5}"/>
              </a:ext>
            </a:extLst>
          </p:cNvPr>
          <p:cNvSpPr>
            <a:spLocks noGrp="1"/>
          </p:cNvSpPr>
          <p:nvPr>
            <p:ph idx="1"/>
          </p:nvPr>
        </p:nvSpPr>
        <p:spPr>
          <a:xfrm>
            <a:off x="838200" y="1410789"/>
            <a:ext cx="10892246" cy="5082086"/>
          </a:xfrm>
        </p:spPr>
        <p:txBody>
          <a:bodyPr>
            <a:normAutofit fontScale="55000" lnSpcReduction="20000"/>
          </a:bodyPr>
          <a:lstStyle/>
          <a:p>
            <a:r>
              <a:rPr lang="es-ES" b="1" dirty="0"/>
              <a:t>CONEXIÓN</a:t>
            </a:r>
            <a:r>
              <a:rPr lang="es-ES" dirty="0"/>
              <a:t>: Enlace con una base de datos SQL. En modo de funcionamiento normal, cada conexión tiene una empresa. En el modo ‘multi-empresa’, cada conexión tiene varias empresas que comparten clientes, proveedores y plan contable. Es necesario configurar TREE de la misma manera que configuramos a3ERP</a:t>
            </a:r>
          </a:p>
          <a:p>
            <a:r>
              <a:rPr lang="es-ES" b="1" dirty="0"/>
              <a:t>EMPRESA</a:t>
            </a:r>
            <a:r>
              <a:rPr lang="es-ES" dirty="0"/>
              <a:t>: Sociedad que enlazamos a una empresa de a3ERP</a:t>
            </a:r>
          </a:p>
          <a:p>
            <a:r>
              <a:rPr lang="es-ES" b="1" dirty="0"/>
              <a:t>OBRA</a:t>
            </a:r>
            <a:r>
              <a:rPr lang="es-ES" dirty="0"/>
              <a:t>: Construcción para un cliente. Según su estado, cada obra puede tener su presupuesto, sus certificaciones y sus costes</a:t>
            </a:r>
          </a:p>
          <a:p>
            <a:r>
              <a:rPr lang="es-ES" b="1" dirty="0"/>
              <a:t>CAPITULOS</a:t>
            </a:r>
            <a:r>
              <a:rPr lang="es-ES" dirty="0"/>
              <a:t>: Conjunto de partidas que representan una parte de la obra con características comunes. Se suelen crear en orden cronológico. Pueden tener varios niveles (sub-capítulos,..)</a:t>
            </a:r>
          </a:p>
          <a:p>
            <a:r>
              <a:rPr lang="es-ES" b="1" dirty="0"/>
              <a:t>PARTIDAS</a:t>
            </a:r>
            <a:r>
              <a:rPr lang="es-ES" dirty="0"/>
              <a:t>: Unidad básica de obra que medimos y certificamos.</a:t>
            </a:r>
          </a:p>
          <a:p>
            <a:r>
              <a:rPr lang="es-ES" b="1" dirty="0"/>
              <a:t>BASE DE PRECIOS DE LA OBRA</a:t>
            </a:r>
            <a:r>
              <a:rPr lang="es-ES" dirty="0"/>
              <a:t>: Conjunto de precios (artículos o unidades de obra) que usaremos para formar las partidas del presupuesto. Es independiente para cada obra. Modificar un precio de una obra, nunca afecta a otras obras.</a:t>
            </a:r>
          </a:p>
          <a:p>
            <a:r>
              <a:rPr lang="es-ES" b="1" dirty="0"/>
              <a:t>PRECIO 1</a:t>
            </a:r>
            <a:r>
              <a:rPr lang="es-ES" dirty="0"/>
              <a:t>: Precio de VENTA: Lo usamos para presupuestar y certificar. No debe modificarse una vez aprobado el presupuesto (en caso de que fuera necesario se crean contradictorios)</a:t>
            </a:r>
          </a:p>
          <a:p>
            <a:r>
              <a:rPr lang="es-ES" b="1" dirty="0"/>
              <a:t>PRECIO 2</a:t>
            </a:r>
            <a:r>
              <a:rPr lang="es-ES" dirty="0"/>
              <a:t>: Precio de COSTE PREVISTO antes de empezar la obra. No debe modificarse una vez aprobado el presupuesto.</a:t>
            </a:r>
          </a:p>
          <a:p>
            <a:r>
              <a:rPr lang="es-ES" b="1" dirty="0"/>
              <a:t>PRECIO 3</a:t>
            </a:r>
            <a:r>
              <a:rPr lang="es-ES" dirty="0"/>
              <a:t>: Precio OBJETIVO. Precio más probable según el jefe de obra. Puede actualizarse durante la obra. No confundir con el precio de coste, que veremos más adelante y es el resultado de un cálculo.</a:t>
            </a:r>
          </a:p>
          <a:p>
            <a:r>
              <a:rPr lang="es-ES" b="1" dirty="0"/>
              <a:t>UNITARIO</a:t>
            </a:r>
            <a:r>
              <a:rPr lang="es-ES" dirty="0"/>
              <a:t>: Precio simple cuyos valores son datos directos. Se clasifica como MO, MQ, MT. </a:t>
            </a:r>
          </a:p>
          <a:p>
            <a:r>
              <a:rPr lang="es-ES" b="1" dirty="0"/>
              <a:t>DESCOMPUESTO</a:t>
            </a:r>
            <a:r>
              <a:rPr lang="es-ES" dirty="0"/>
              <a:t>: Precio que se compone del escandallo de otros precios: </a:t>
            </a:r>
          </a:p>
          <a:p>
            <a:r>
              <a:rPr lang="es-ES" b="1" dirty="0"/>
              <a:t>AUXILIAR</a:t>
            </a:r>
            <a:r>
              <a:rPr lang="es-ES" dirty="0"/>
              <a:t>: Descompuesto que forma parte de otro descompuesto.</a:t>
            </a:r>
          </a:p>
          <a:p>
            <a:r>
              <a:rPr lang="es-ES" b="1" dirty="0"/>
              <a:t>MARGEN PREVISTO</a:t>
            </a:r>
            <a:r>
              <a:rPr lang="es-ES" dirty="0"/>
              <a:t>: Diferencia entre venta y coste previsto. Podemos calcular el % de margen sobre coste o sobre venta.</a:t>
            </a:r>
          </a:p>
          <a:p>
            <a:r>
              <a:rPr lang="es-ES" b="1" dirty="0"/>
              <a:t>MARGEN REAL</a:t>
            </a:r>
            <a:r>
              <a:rPr lang="es-ES" dirty="0"/>
              <a:t>: Deferencia entre venta y coste real.</a:t>
            </a:r>
          </a:p>
          <a:p>
            <a:endParaRPr lang="es-ES" dirty="0"/>
          </a:p>
          <a:p>
            <a:endParaRPr lang="es-ES" dirty="0"/>
          </a:p>
        </p:txBody>
      </p:sp>
    </p:spTree>
    <p:extLst>
      <p:ext uri="{BB962C8B-B14F-4D97-AF65-F5344CB8AC3E}">
        <p14:creationId xmlns:p14="http://schemas.microsoft.com/office/powerpoint/2010/main" val="1482657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06379E9D-C8A9-EA45-DC4E-C5FB316EF8B9}"/>
              </a:ext>
            </a:extLst>
          </p:cNvPr>
          <p:cNvSpPr>
            <a:spLocks noGrp="1"/>
          </p:cNvSpPr>
          <p:nvPr>
            <p:ph type="title"/>
          </p:nvPr>
        </p:nvSpPr>
        <p:spPr>
          <a:xfrm>
            <a:off x="838200" y="365125"/>
            <a:ext cx="10515600" cy="549275"/>
          </a:xfrm>
        </p:spPr>
        <p:txBody>
          <a:bodyPr>
            <a:normAutofit fontScale="90000"/>
          </a:bodyPr>
          <a:lstStyle/>
          <a:p>
            <a:r>
              <a:rPr lang="es-ES" dirty="0">
                <a:solidFill>
                  <a:schemeClr val="accent2"/>
                </a:solidFill>
              </a:rPr>
              <a:t>Definiciones en Presupuestos</a:t>
            </a:r>
          </a:p>
        </p:txBody>
      </p:sp>
      <p:sp>
        <p:nvSpPr>
          <p:cNvPr id="6" name="Marcador de contenido 2">
            <a:extLst>
              <a:ext uri="{FF2B5EF4-FFF2-40B4-BE49-F238E27FC236}">
                <a16:creationId xmlns:a16="http://schemas.microsoft.com/office/drawing/2014/main" id="{7990751E-BEC2-451F-9686-571DD86C45F0}"/>
              </a:ext>
            </a:extLst>
          </p:cNvPr>
          <p:cNvSpPr>
            <a:spLocks noGrp="1"/>
          </p:cNvSpPr>
          <p:nvPr>
            <p:ph idx="1"/>
          </p:nvPr>
        </p:nvSpPr>
        <p:spPr>
          <a:xfrm>
            <a:off x="838200" y="1188719"/>
            <a:ext cx="10515600" cy="5304155"/>
          </a:xfrm>
        </p:spPr>
        <p:txBody>
          <a:bodyPr>
            <a:normAutofit fontScale="77500" lnSpcReduction="20000"/>
          </a:bodyPr>
          <a:lstStyle/>
          <a:p>
            <a:r>
              <a:rPr lang="es-ES" dirty="0">
                <a:solidFill>
                  <a:schemeClr val="accent2"/>
                </a:solidFill>
              </a:rPr>
              <a:t>PRESUPUESTO INICIAL: </a:t>
            </a:r>
            <a:r>
              <a:rPr lang="es-ES" dirty="0"/>
              <a:t>El que firmamos con el cliente antes de empezar la obra. Suma de partidas: ∑ (medición inicial x precio1)</a:t>
            </a:r>
          </a:p>
          <a:p>
            <a:r>
              <a:rPr lang="es-ES" dirty="0">
                <a:solidFill>
                  <a:schemeClr val="accent2"/>
                </a:solidFill>
              </a:rPr>
              <a:t>PRESUPUESTO AMPLIACIONES: </a:t>
            </a:r>
            <a:r>
              <a:rPr lang="es-ES" dirty="0"/>
              <a:t>El que surge durante la obra con aprobación del cliente. ∑ (medición ampliaciones x precio1)</a:t>
            </a:r>
          </a:p>
          <a:p>
            <a:r>
              <a:rPr lang="es-ES" dirty="0">
                <a:solidFill>
                  <a:schemeClr val="accent2"/>
                </a:solidFill>
              </a:rPr>
              <a:t>PRESUPUESTO CONTRATO </a:t>
            </a:r>
            <a:r>
              <a:rPr lang="es-ES" dirty="0"/>
              <a:t>= INICIAL + AMPLIACIONES    es el presupuesto aprobado por el cliente y que tenemos que certificar según avancemos la obra.</a:t>
            </a:r>
          </a:p>
          <a:p>
            <a:r>
              <a:rPr lang="es-ES" dirty="0">
                <a:solidFill>
                  <a:schemeClr val="accent2"/>
                </a:solidFill>
              </a:rPr>
              <a:t>PRESUPUESTO MODIFICADOS: </a:t>
            </a:r>
            <a:r>
              <a:rPr lang="es-ES" dirty="0"/>
              <a:t>Presupuesto a ejecutar que no está aprobado por el cliente (por errores en proyecto, o cambios del proyecto a cargo de la constructora). Suponen las desviaciones en medición de la obra. Si son negativos van directos a beneficio, y si son positivos van directos a pérdidas. ∑ (medición modificados x precio1)</a:t>
            </a:r>
          </a:p>
          <a:p>
            <a:r>
              <a:rPr lang="es-ES" dirty="0">
                <a:solidFill>
                  <a:schemeClr val="accent2"/>
                </a:solidFill>
              </a:rPr>
              <a:t>MEDICION TOTAL A EJECUTAR </a:t>
            </a:r>
            <a:r>
              <a:rPr lang="es-ES" dirty="0"/>
              <a:t>= </a:t>
            </a:r>
            <a:r>
              <a:rPr lang="es-ES" dirty="0" err="1"/>
              <a:t>Med</a:t>
            </a:r>
            <a:r>
              <a:rPr lang="es-ES" dirty="0"/>
              <a:t>. inicial + </a:t>
            </a:r>
            <a:r>
              <a:rPr lang="es-ES" dirty="0" err="1"/>
              <a:t>med</a:t>
            </a:r>
            <a:r>
              <a:rPr lang="es-ES" dirty="0"/>
              <a:t>. Ampliaciones + </a:t>
            </a:r>
            <a:r>
              <a:rPr lang="es-ES" dirty="0" err="1"/>
              <a:t>med</a:t>
            </a:r>
            <a:r>
              <a:rPr lang="es-ES" dirty="0"/>
              <a:t>. </a:t>
            </a:r>
            <a:r>
              <a:rPr lang="es-ES" dirty="0" err="1"/>
              <a:t>modif</a:t>
            </a:r>
            <a:r>
              <a:rPr lang="es-ES" dirty="0"/>
              <a:t>.</a:t>
            </a:r>
          </a:p>
          <a:p>
            <a:r>
              <a:rPr lang="es-ES" dirty="0">
                <a:solidFill>
                  <a:schemeClr val="accent2"/>
                </a:solidFill>
              </a:rPr>
              <a:t>PRESUPUESTO DE LA OBRA A EJECUTAR </a:t>
            </a:r>
            <a:r>
              <a:rPr lang="es-ES" dirty="0"/>
              <a:t>= ∑ (medición total x precio1)</a:t>
            </a:r>
          </a:p>
          <a:p>
            <a:r>
              <a:rPr lang="es-ES" dirty="0">
                <a:solidFill>
                  <a:schemeClr val="accent2"/>
                </a:solidFill>
              </a:rPr>
              <a:t>PRESUPUESTO DE ESTUDIO</a:t>
            </a:r>
            <a:r>
              <a:rPr lang="es-ES" dirty="0"/>
              <a:t> = ∑ (medición inicial x precio2)</a:t>
            </a:r>
          </a:p>
          <a:p>
            <a:r>
              <a:rPr lang="es-ES" dirty="0">
                <a:solidFill>
                  <a:schemeClr val="accent2"/>
                </a:solidFill>
              </a:rPr>
              <a:t>PRESUPUESTO DE COSTE PREVISTO </a:t>
            </a:r>
            <a:r>
              <a:rPr lang="es-ES" dirty="0"/>
              <a:t>= ∑ (medición total x precio2)</a:t>
            </a:r>
          </a:p>
          <a:p>
            <a:r>
              <a:rPr lang="es-ES" dirty="0">
                <a:solidFill>
                  <a:schemeClr val="accent2"/>
                </a:solidFill>
              </a:rPr>
              <a:t>PRESUPUESTO OBJETIVO </a:t>
            </a:r>
            <a:r>
              <a:rPr lang="es-ES" dirty="0"/>
              <a:t>= ∑ (medición total x precio3)</a:t>
            </a:r>
          </a:p>
          <a:p>
            <a:endParaRPr lang="es-ES" dirty="0"/>
          </a:p>
          <a:p>
            <a:endParaRPr lang="es-ES" dirty="0"/>
          </a:p>
          <a:p>
            <a:endParaRPr lang="es-ES" dirty="0"/>
          </a:p>
          <a:p>
            <a:endParaRPr lang="es-ES" dirty="0"/>
          </a:p>
          <a:p>
            <a:endParaRPr lang="es-ES" dirty="0"/>
          </a:p>
        </p:txBody>
      </p:sp>
    </p:spTree>
    <p:extLst>
      <p:ext uri="{BB962C8B-B14F-4D97-AF65-F5344CB8AC3E}">
        <p14:creationId xmlns:p14="http://schemas.microsoft.com/office/powerpoint/2010/main" val="3952117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C056417-1723-B172-E26B-9D6602E17A7F}"/>
              </a:ext>
            </a:extLst>
          </p:cNvPr>
          <p:cNvSpPr>
            <a:spLocks noGrp="1"/>
          </p:cNvSpPr>
          <p:nvPr>
            <p:ph type="title"/>
          </p:nvPr>
        </p:nvSpPr>
        <p:spPr>
          <a:xfrm>
            <a:off x="838200" y="365125"/>
            <a:ext cx="10515600" cy="549275"/>
          </a:xfrm>
        </p:spPr>
        <p:txBody>
          <a:bodyPr>
            <a:normAutofit fontScale="90000"/>
          </a:bodyPr>
          <a:lstStyle/>
          <a:p>
            <a:r>
              <a:rPr lang="es-ES" dirty="0">
                <a:solidFill>
                  <a:srgbClr val="00B050"/>
                </a:solidFill>
              </a:rPr>
              <a:t>Definiciones en Certificaciones</a:t>
            </a:r>
          </a:p>
        </p:txBody>
      </p:sp>
      <p:sp>
        <p:nvSpPr>
          <p:cNvPr id="5" name="Marcador de contenido 2">
            <a:extLst>
              <a:ext uri="{FF2B5EF4-FFF2-40B4-BE49-F238E27FC236}">
                <a16:creationId xmlns:a16="http://schemas.microsoft.com/office/drawing/2014/main" id="{AE86E9DC-317E-737D-AF6F-E6B01F53B61B}"/>
              </a:ext>
            </a:extLst>
          </p:cNvPr>
          <p:cNvSpPr>
            <a:spLocks noGrp="1"/>
          </p:cNvSpPr>
          <p:nvPr>
            <p:ph idx="1"/>
          </p:nvPr>
        </p:nvSpPr>
        <p:spPr>
          <a:xfrm>
            <a:off x="838200" y="1188719"/>
            <a:ext cx="10515600" cy="5304155"/>
          </a:xfrm>
        </p:spPr>
        <p:txBody>
          <a:bodyPr>
            <a:normAutofit fontScale="62500" lnSpcReduction="20000"/>
          </a:bodyPr>
          <a:lstStyle/>
          <a:p>
            <a:r>
              <a:rPr lang="es-ES" dirty="0">
                <a:solidFill>
                  <a:srgbClr val="00B050"/>
                </a:solidFill>
              </a:rPr>
              <a:t>CERTIFICACIONES A ORIGEN</a:t>
            </a:r>
            <a:r>
              <a:rPr lang="es-ES" dirty="0"/>
              <a:t>: Proceso de facturación en el cual cada factura registra el total de la obra facturada hasta ese momento, y luego se descuenta la suma de las facturas anteriores. La ventaja de este procedimiento es que disponiendo de la última factura podemos ver el alcance de obra facturada de cada capítulo o partida desde el origen sin tener que visualizar las facturas anteriores.</a:t>
            </a:r>
          </a:p>
          <a:p>
            <a:r>
              <a:rPr lang="es-ES" dirty="0">
                <a:solidFill>
                  <a:srgbClr val="00B050"/>
                </a:solidFill>
              </a:rPr>
              <a:t>OBRA CERTIFICADA</a:t>
            </a:r>
            <a:r>
              <a:rPr lang="es-ES" dirty="0"/>
              <a:t>: Obra facturada</a:t>
            </a:r>
          </a:p>
          <a:p>
            <a:r>
              <a:rPr lang="es-ES" dirty="0">
                <a:solidFill>
                  <a:srgbClr val="00B050"/>
                </a:solidFill>
              </a:rPr>
              <a:t>% CERTIFICACION</a:t>
            </a:r>
            <a:r>
              <a:rPr lang="es-ES" dirty="0"/>
              <a:t>: % de obra facturada sobre el presupuesto del contrato (inicial + ampliaciones). Cuando este valor llegue al 100% la obra estará finalizada.</a:t>
            </a:r>
          </a:p>
          <a:p>
            <a:r>
              <a:rPr lang="es-ES" dirty="0">
                <a:solidFill>
                  <a:srgbClr val="00B050"/>
                </a:solidFill>
              </a:rPr>
              <a:t>PROFORMA DE CERTIFICACION</a:t>
            </a:r>
            <a:r>
              <a:rPr lang="es-ES" dirty="0"/>
              <a:t>: Factura borrador o proforma que permite a dirección de obra verificar el alcance de obra antes de darle el visto bueno y de que se emita la factura definitiva.</a:t>
            </a:r>
          </a:p>
          <a:p>
            <a:r>
              <a:rPr lang="es-ES" dirty="0">
                <a:solidFill>
                  <a:srgbClr val="00B050"/>
                </a:solidFill>
              </a:rPr>
              <a:t>CIERRE DE CERTIFICACION</a:t>
            </a:r>
            <a:r>
              <a:rPr lang="es-ES" dirty="0"/>
              <a:t>: Proceso mediante el cual damos por </a:t>
            </a:r>
            <a:r>
              <a:rPr lang="es-ES" dirty="0" err="1"/>
              <a:t>finizalida</a:t>
            </a:r>
            <a:r>
              <a:rPr lang="es-ES" dirty="0"/>
              <a:t> la medición de la certificación del periodo. En TREE el cierre se realiza generando la proforma de certificación.</a:t>
            </a:r>
          </a:p>
          <a:p>
            <a:r>
              <a:rPr lang="es-ES" dirty="0">
                <a:solidFill>
                  <a:srgbClr val="00B050"/>
                </a:solidFill>
              </a:rPr>
              <a:t>PRODUCCION</a:t>
            </a:r>
            <a:r>
              <a:rPr lang="es-ES" dirty="0"/>
              <a:t>: Obra realmente ejecutada. Debería coincidir con la obra certificada pero en ocasiones puede no coincidir por retrasos de facturación, desacuerdos con dirección de obra, existencia de modificados (que se producen pero no se certifican) u otros motivos. En TREE se puede medir la producción y certificación en un solo paso, y distinguirlas solo cuando sea necesario.</a:t>
            </a:r>
          </a:p>
          <a:p>
            <a:r>
              <a:rPr lang="es-ES" dirty="0">
                <a:solidFill>
                  <a:srgbClr val="00B050"/>
                </a:solidFill>
              </a:rPr>
              <a:t>% PRODUCCION</a:t>
            </a:r>
            <a:r>
              <a:rPr lang="es-ES" dirty="0"/>
              <a:t>: % de obra ejecutada sobre el presupuesto total (inicial + ampliaciones + modificados).</a:t>
            </a:r>
          </a:p>
          <a:p>
            <a:endParaRPr lang="es-ES" dirty="0"/>
          </a:p>
          <a:p>
            <a:endParaRPr lang="es-ES" dirty="0"/>
          </a:p>
          <a:p>
            <a:endParaRPr lang="es-ES" dirty="0"/>
          </a:p>
          <a:p>
            <a:endParaRPr lang="es-ES" dirty="0"/>
          </a:p>
          <a:p>
            <a:endParaRPr lang="es-ES" dirty="0"/>
          </a:p>
        </p:txBody>
      </p:sp>
    </p:spTree>
    <p:extLst>
      <p:ext uri="{BB962C8B-B14F-4D97-AF65-F5344CB8AC3E}">
        <p14:creationId xmlns:p14="http://schemas.microsoft.com/office/powerpoint/2010/main" val="2653338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AF91D511-28ED-505D-EE5C-558105094577}"/>
              </a:ext>
            </a:extLst>
          </p:cNvPr>
          <p:cNvSpPr>
            <a:spLocks noGrp="1"/>
          </p:cNvSpPr>
          <p:nvPr>
            <p:ph type="title"/>
          </p:nvPr>
        </p:nvSpPr>
        <p:spPr>
          <a:xfrm>
            <a:off x="838200" y="365125"/>
            <a:ext cx="10515600" cy="549275"/>
          </a:xfrm>
        </p:spPr>
        <p:txBody>
          <a:bodyPr>
            <a:normAutofit fontScale="90000"/>
          </a:bodyPr>
          <a:lstStyle/>
          <a:p>
            <a:r>
              <a:rPr lang="es-ES" dirty="0">
                <a:solidFill>
                  <a:srgbClr val="FF0000"/>
                </a:solidFill>
              </a:rPr>
              <a:t>Definiciones en Costes</a:t>
            </a:r>
          </a:p>
        </p:txBody>
      </p:sp>
      <p:sp>
        <p:nvSpPr>
          <p:cNvPr id="5" name="Marcador de contenido 2">
            <a:extLst>
              <a:ext uri="{FF2B5EF4-FFF2-40B4-BE49-F238E27FC236}">
                <a16:creationId xmlns:a16="http://schemas.microsoft.com/office/drawing/2014/main" id="{B415CEF3-C599-591E-2217-619B2015EE61}"/>
              </a:ext>
            </a:extLst>
          </p:cNvPr>
          <p:cNvSpPr>
            <a:spLocks noGrp="1"/>
          </p:cNvSpPr>
          <p:nvPr>
            <p:ph idx="1"/>
          </p:nvPr>
        </p:nvSpPr>
        <p:spPr>
          <a:xfrm>
            <a:off x="838200" y="1188719"/>
            <a:ext cx="10515600" cy="5304155"/>
          </a:xfrm>
        </p:spPr>
        <p:txBody>
          <a:bodyPr>
            <a:normAutofit lnSpcReduction="10000"/>
          </a:bodyPr>
          <a:lstStyle/>
          <a:p>
            <a:r>
              <a:rPr lang="es-ES" dirty="0">
                <a:solidFill>
                  <a:srgbClr val="FF0000"/>
                </a:solidFill>
              </a:rPr>
              <a:t>ALMACEN</a:t>
            </a:r>
            <a:r>
              <a:rPr lang="es-ES" dirty="0"/>
              <a:t>: 	∑ albaranes pendientes de imputar</a:t>
            </a:r>
          </a:p>
          <a:p>
            <a:r>
              <a:rPr lang="es-ES" dirty="0">
                <a:solidFill>
                  <a:srgbClr val="FF0000"/>
                </a:solidFill>
              </a:rPr>
              <a:t>COSTE</a:t>
            </a:r>
            <a:r>
              <a:rPr lang="es-ES" dirty="0"/>
              <a:t>: 		∑ albaranes imputados</a:t>
            </a:r>
          </a:p>
          <a:p>
            <a:r>
              <a:rPr lang="es-ES" dirty="0">
                <a:solidFill>
                  <a:srgbClr val="FF0000"/>
                </a:solidFill>
              </a:rPr>
              <a:t>GASTO</a:t>
            </a:r>
            <a:r>
              <a:rPr lang="es-ES" dirty="0"/>
              <a:t>:		∑ albaranes = Almacén + Coste</a:t>
            </a:r>
          </a:p>
          <a:p>
            <a:r>
              <a:rPr lang="es-ES" dirty="0">
                <a:solidFill>
                  <a:srgbClr val="FF0000"/>
                </a:solidFill>
              </a:rPr>
              <a:t>IMPUTAR</a:t>
            </a:r>
            <a:r>
              <a:rPr lang="es-ES" dirty="0"/>
              <a:t>:		Consumir</a:t>
            </a:r>
          </a:p>
          <a:p>
            <a:r>
              <a:rPr lang="es-ES" dirty="0">
                <a:solidFill>
                  <a:srgbClr val="FF0000"/>
                </a:solidFill>
              </a:rPr>
              <a:t>TRASPASO</a:t>
            </a:r>
            <a:r>
              <a:rPr lang="es-ES" dirty="0"/>
              <a:t>:	Albarán interno entre obras</a:t>
            </a:r>
          </a:p>
          <a:p>
            <a:r>
              <a:rPr lang="es-ES" dirty="0">
                <a:solidFill>
                  <a:srgbClr val="FF0000"/>
                </a:solidFill>
              </a:rPr>
              <a:t>COMPARATIVO</a:t>
            </a:r>
            <a:r>
              <a:rPr lang="es-ES" dirty="0"/>
              <a:t>:	Conjunto de ofertas sobre parte del presupuesto (partidas o unitarios) con el objetivos de generar contrato o pedido con uno de los proveedores.</a:t>
            </a:r>
          </a:p>
          <a:p>
            <a:r>
              <a:rPr lang="es-ES" dirty="0">
                <a:solidFill>
                  <a:srgbClr val="FF0000"/>
                </a:solidFill>
              </a:rPr>
              <a:t>DESVIACION</a:t>
            </a:r>
            <a:r>
              <a:rPr lang="es-ES" dirty="0"/>
              <a:t> = Coste – Producción</a:t>
            </a:r>
          </a:p>
          <a:p>
            <a:r>
              <a:rPr lang="es-ES" dirty="0">
                <a:solidFill>
                  <a:srgbClr val="FF0000"/>
                </a:solidFill>
              </a:rPr>
              <a:t>PRECIO COSTE </a:t>
            </a:r>
            <a:r>
              <a:rPr lang="es-ES" dirty="0"/>
              <a:t>de una partida:  Coste / cantidad producida</a:t>
            </a:r>
          </a:p>
          <a:p>
            <a:r>
              <a:rPr lang="es-ES" dirty="0">
                <a:solidFill>
                  <a:srgbClr val="FF0000"/>
                </a:solidFill>
              </a:rPr>
              <a:t>ADJUDICACION</a:t>
            </a:r>
            <a:r>
              <a:rPr lang="es-ES" dirty="0"/>
              <a:t>: Pedido a un proveedor de elementos del presupuesto (partidas o unitarios)</a:t>
            </a:r>
          </a:p>
          <a:p>
            <a:endParaRPr lang="es-ES" dirty="0"/>
          </a:p>
          <a:p>
            <a:endParaRPr lang="es-ES" dirty="0"/>
          </a:p>
          <a:p>
            <a:endParaRPr lang="es-ES" dirty="0"/>
          </a:p>
        </p:txBody>
      </p:sp>
    </p:spTree>
    <p:extLst>
      <p:ext uri="{BB962C8B-B14F-4D97-AF65-F5344CB8AC3E}">
        <p14:creationId xmlns:p14="http://schemas.microsoft.com/office/powerpoint/2010/main" val="238910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BE0210-BCAC-86A3-3089-F5C1B75C738B}"/>
              </a:ext>
            </a:extLst>
          </p:cNvPr>
          <p:cNvSpPr>
            <a:spLocks noGrp="1"/>
          </p:cNvSpPr>
          <p:nvPr>
            <p:ph type="title"/>
          </p:nvPr>
        </p:nvSpPr>
        <p:spPr/>
        <p:txBody>
          <a:bodyPr/>
          <a:lstStyle/>
          <a:p>
            <a:r>
              <a:rPr lang="es-ES" dirty="0">
                <a:solidFill>
                  <a:schemeClr val="accent2"/>
                </a:solidFill>
              </a:rPr>
              <a:t>Operaciones: PRESUPUESTOS</a:t>
            </a:r>
          </a:p>
        </p:txBody>
      </p:sp>
      <p:sp>
        <p:nvSpPr>
          <p:cNvPr id="3" name="Marcador de contenido 2">
            <a:extLst>
              <a:ext uri="{FF2B5EF4-FFF2-40B4-BE49-F238E27FC236}">
                <a16:creationId xmlns:a16="http://schemas.microsoft.com/office/drawing/2014/main" id="{80B74766-06C7-3936-4D2D-36387B9645E2}"/>
              </a:ext>
            </a:extLst>
          </p:cNvPr>
          <p:cNvSpPr>
            <a:spLocks noGrp="1"/>
          </p:cNvSpPr>
          <p:nvPr>
            <p:ph idx="1"/>
          </p:nvPr>
        </p:nvSpPr>
        <p:spPr>
          <a:xfrm>
            <a:off x="838200" y="1825624"/>
            <a:ext cx="3655423" cy="2067107"/>
          </a:xfrm>
        </p:spPr>
        <p:txBody>
          <a:bodyPr/>
          <a:lstStyle/>
          <a:p>
            <a:pPr marL="0" indent="0">
              <a:buNone/>
            </a:pPr>
            <a:r>
              <a:rPr lang="es-ES" sz="1800" dirty="0"/>
              <a:t>Crear datos desde cero</a:t>
            </a:r>
          </a:p>
          <a:p>
            <a:r>
              <a:rPr lang="es-ES" sz="1800" dirty="0"/>
              <a:t>Crear la obra</a:t>
            </a:r>
          </a:p>
          <a:p>
            <a:r>
              <a:rPr lang="es-ES" sz="1800" dirty="0"/>
              <a:t>Crear los capítulos</a:t>
            </a:r>
          </a:p>
          <a:p>
            <a:r>
              <a:rPr lang="es-ES" sz="1800" dirty="0"/>
              <a:t>Crear la base de precios</a:t>
            </a:r>
          </a:p>
          <a:p>
            <a:r>
              <a:rPr lang="es-ES" sz="1800" dirty="0"/>
              <a:t>Crear las partidas y mediciones</a:t>
            </a:r>
          </a:p>
          <a:p>
            <a:pPr marL="0" indent="0">
              <a:buNone/>
            </a:pPr>
            <a:endParaRPr lang="es-ES" dirty="0"/>
          </a:p>
        </p:txBody>
      </p:sp>
      <p:sp>
        <p:nvSpPr>
          <p:cNvPr id="4" name="Marcador de contenido 2">
            <a:extLst>
              <a:ext uri="{FF2B5EF4-FFF2-40B4-BE49-F238E27FC236}">
                <a16:creationId xmlns:a16="http://schemas.microsoft.com/office/drawing/2014/main" id="{E1C56828-154C-8623-AD8F-1786839005D9}"/>
              </a:ext>
            </a:extLst>
          </p:cNvPr>
          <p:cNvSpPr txBox="1">
            <a:spLocks/>
          </p:cNvSpPr>
          <p:nvPr/>
        </p:nvSpPr>
        <p:spPr>
          <a:xfrm>
            <a:off x="838200" y="4217714"/>
            <a:ext cx="3655423" cy="171186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800" dirty="0"/>
              <a:t>Importar datos</a:t>
            </a:r>
          </a:p>
          <a:p>
            <a:r>
              <a:rPr lang="es-ES" sz="1800" dirty="0"/>
              <a:t>Importar BC3</a:t>
            </a:r>
          </a:p>
          <a:p>
            <a:r>
              <a:rPr lang="es-ES" sz="1800" dirty="0"/>
              <a:t>Importar generador precios</a:t>
            </a:r>
          </a:p>
          <a:p>
            <a:r>
              <a:rPr lang="es-ES" sz="1800" dirty="0"/>
              <a:t>Copiar/pegar de otras obras</a:t>
            </a:r>
          </a:p>
          <a:p>
            <a:r>
              <a:rPr lang="es-ES" sz="1800" dirty="0"/>
              <a:t>Importar desde Excel</a:t>
            </a:r>
          </a:p>
          <a:p>
            <a:pPr marL="0" indent="0">
              <a:buFont typeface="Arial" panose="020B0604020202020204" pitchFamily="34" charset="0"/>
              <a:buNone/>
            </a:pPr>
            <a:endParaRPr lang="es-ES" dirty="0"/>
          </a:p>
        </p:txBody>
      </p:sp>
      <p:sp>
        <p:nvSpPr>
          <p:cNvPr id="5" name="Marcador de contenido 2">
            <a:extLst>
              <a:ext uri="{FF2B5EF4-FFF2-40B4-BE49-F238E27FC236}">
                <a16:creationId xmlns:a16="http://schemas.microsoft.com/office/drawing/2014/main" id="{8A75A87F-253A-CB16-9D9D-F868ED833A97}"/>
              </a:ext>
            </a:extLst>
          </p:cNvPr>
          <p:cNvSpPr txBox="1">
            <a:spLocks/>
          </p:cNvSpPr>
          <p:nvPr/>
        </p:nvSpPr>
        <p:spPr>
          <a:xfrm>
            <a:off x="5719354" y="1825624"/>
            <a:ext cx="3655423" cy="47841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1800" dirty="0"/>
              <a:t>Otras operaciones</a:t>
            </a:r>
          </a:p>
          <a:p>
            <a:r>
              <a:rPr lang="es-ES" sz="1800" dirty="0"/>
              <a:t>Aplicar margen al coste previsto</a:t>
            </a:r>
          </a:p>
          <a:p>
            <a:r>
              <a:rPr lang="es-ES" sz="1800" dirty="0"/>
              <a:t>Ajustar el presupuesto</a:t>
            </a:r>
          </a:p>
          <a:p>
            <a:r>
              <a:rPr lang="es-ES" sz="1800" dirty="0"/>
              <a:t>Ajustes con descompuestos</a:t>
            </a:r>
          </a:p>
          <a:p>
            <a:r>
              <a:rPr lang="es-ES" sz="1800" dirty="0"/>
              <a:t>Imprimir presupuesto</a:t>
            </a:r>
          </a:p>
          <a:p>
            <a:r>
              <a:rPr lang="es-ES" sz="1800" dirty="0"/>
              <a:t>Generar Excel del presupuesto</a:t>
            </a:r>
          </a:p>
          <a:p>
            <a:r>
              <a:rPr lang="es-ES" sz="1800" dirty="0"/>
              <a:t>Registrar ampliaciones</a:t>
            </a:r>
          </a:p>
          <a:p>
            <a:r>
              <a:rPr lang="es-ES" sz="1800" dirty="0"/>
              <a:t>Registrar modificados</a:t>
            </a:r>
          </a:p>
          <a:p>
            <a:r>
              <a:rPr lang="es-ES" sz="1800" dirty="0"/>
              <a:t>Presupuesto por partidas</a:t>
            </a:r>
          </a:p>
          <a:p>
            <a:r>
              <a:rPr lang="es-ES" sz="1800" dirty="0"/>
              <a:t>Presupuesto por unitarios</a:t>
            </a:r>
          </a:p>
          <a:p>
            <a:pPr marL="0" indent="0">
              <a:buNone/>
            </a:pPr>
            <a:endParaRPr lang="es-ES" sz="1800" dirty="0"/>
          </a:p>
          <a:p>
            <a:pPr marL="0" indent="0">
              <a:buFont typeface="Arial" panose="020B0604020202020204" pitchFamily="34" charset="0"/>
              <a:buNone/>
            </a:pPr>
            <a:endParaRPr lang="es-ES" dirty="0"/>
          </a:p>
        </p:txBody>
      </p:sp>
    </p:spTree>
    <p:extLst>
      <p:ext uri="{BB962C8B-B14F-4D97-AF65-F5344CB8AC3E}">
        <p14:creationId xmlns:p14="http://schemas.microsoft.com/office/powerpoint/2010/main" val="30785890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360</TotalTime>
  <Words>1573</Words>
  <Application>Microsoft Macintosh PowerPoint</Application>
  <PresentationFormat>Panorámica</PresentationFormat>
  <Paragraphs>200</Paragraphs>
  <Slides>11</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Aptos</vt:lpstr>
      <vt:lpstr>Aptos Display</vt:lpstr>
      <vt:lpstr>Arial</vt:lpstr>
      <vt:lpstr>Calibri</vt:lpstr>
      <vt:lpstr>Tema de Office</vt:lpstr>
      <vt:lpstr>   TREE Estructura de datos </vt:lpstr>
      <vt:lpstr>Almacenamiento de datos</vt:lpstr>
      <vt:lpstr>Esquema de datos en TREE</vt:lpstr>
      <vt:lpstr>Esquema de datos en TREE</vt:lpstr>
      <vt:lpstr>DEFINICIONES EN TREE</vt:lpstr>
      <vt:lpstr>Definiciones en Presupuestos</vt:lpstr>
      <vt:lpstr>Definiciones en Certificaciones</vt:lpstr>
      <vt:lpstr>Definiciones en Costes</vt:lpstr>
      <vt:lpstr>Operaciones: PRESUPUESTOS</vt:lpstr>
      <vt:lpstr>Operaciones: CERTIFICACION</vt:lpstr>
      <vt:lpstr>Operaciones: COSTES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Luis Medina Martínez</dc:creator>
  <cp:lastModifiedBy>Luis Medina Martínez</cp:lastModifiedBy>
  <cp:revision>1</cp:revision>
  <cp:lastPrinted>2025-04-26T17:02:22Z</cp:lastPrinted>
  <dcterms:created xsi:type="dcterms:W3CDTF">2025-04-26T11:48:28Z</dcterms:created>
  <dcterms:modified xsi:type="dcterms:W3CDTF">2025-04-26T17:49:03Z</dcterms:modified>
</cp:coreProperties>
</file>